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124"/>
  </p:notesMasterIdLst>
  <p:handoutMasterIdLst>
    <p:handoutMasterId r:id="rId125"/>
  </p:handoutMasterIdLst>
  <p:sldIdLst>
    <p:sldId id="1963" r:id="rId2"/>
    <p:sldId id="1949" r:id="rId3"/>
    <p:sldId id="1964" r:id="rId4"/>
    <p:sldId id="1614" r:id="rId5"/>
    <p:sldId id="1923" r:id="rId6"/>
    <p:sldId id="1978" r:id="rId7"/>
    <p:sldId id="1981" r:id="rId8"/>
    <p:sldId id="1035" r:id="rId9"/>
    <p:sldId id="1926" r:id="rId10"/>
    <p:sldId id="1927" r:id="rId11"/>
    <p:sldId id="1634" r:id="rId12"/>
    <p:sldId id="1952" r:id="rId13"/>
    <p:sldId id="901" r:id="rId14"/>
    <p:sldId id="1925" r:id="rId15"/>
    <p:sldId id="1092" r:id="rId16"/>
    <p:sldId id="1623" r:id="rId17"/>
    <p:sldId id="1047" r:id="rId18"/>
    <p:sldId id="1639" r:id="rId19"/>
    <p:sldId id="1043" r:id="rId20"/>
    <p:sldId id="1969" r:id="rId21"/>
    <p:sldId id="913" r:id="rId22"/>
    <p:sldId id="1042" r:id="rId23"/>
    <p:sldId id="1048" r:id="rId24"/>
    <p:sldId id="1049" r:id="rId25"/>
    <p:sldId id="1099" r:id="rId26"/>
    <p:sldId id="1937" r:id="rId27"/>
    <p:sldId id="1632" r:id="rId28"/>
    <p:sldId id="1641" r:id="rId29"/>
    <p:sldId id="1642" r:id="rId30"/>
    <p:sldId id="1640" r:id="rId31"/>
    <p:sldId id="1643" r:id="rId32"/>
    <p:sldId id="1644" r:id="rId33"/>
    <p:sldId id="1938" r:id="rId34"/>
    <p:sldId id="1031" r:id="rId35"/>
    <p:sldId id="1974" r:id="rId36"/>
    <p:sldId id="1626" r:id="rId37"/>
    <p:sldId id="1973" r:id="rId38"/>
    <p:sldId id="987" r:id="rId39"/>
    <p:sldId id="986" r:id="rId40"/>
    <p:sldId id="1971" r:id="rId41"/>
    <p:sldId id="1053" r:id="rId42"/>
    <p:sldId id="1977" r:id="rId43"/>
    <p:sldId id="1052" r:id="rId44"/>
    <p:sldId id="932" r:id="rId45"/>
    <p:sldId id="1055" r:id="rId46"/>
    <p:sldId id="895" r:id="rId47"/>
    <p:sldId id="993" r:id="rId48"/>
    <p:sldId id="920" r:id="rId49"/>
    <p:sldId id="946" r:id="rId50"/>
    <p:sldId id="844" r:id="rId51"/>
    <p:sldId id="997" r:id="rId52"/>
    <p:sldId id="1059" r:id="rId53"/>
    <p:sldId id="1060" r:id="rId54"/>
    <p:sldId id="363" r:id="rId55"/>
    <p:sldId id="1671" r:id="rId56"/>
    <p:sldId id="914" r:id="rId57"/>
    <p:sldId id="1645" r:id="rId58"/>
    <p:sldId id="1648" r:id="rId59"/>
    <p:sldId id="1984" r:id="rId60"/>
    <p:sldId id="1983" r:id="rId61"/>
    <p:sldId id="917" r:id="rId62"/>
    <p:sldId id="1992" r:id="rId63"/>
    <p:sldId id="353" r:id="rId64"/>
    <p:sldId id="355" r:id="rId65"/>
    <p:sldId id="1077" r:id="rId66"/>
    <p:sldId id="1661" r:id="rId67"/>
    <p:sldId id="1662" r:id="rId68"/>
    <p:sldId id="356" r:id="rId69"/>
    <p:sldId id="357" r:id="rId70"/>
    <p:sldId id="1660" r:id="rId71"/>
    <p:sldId id="1664" r:id="rId72"/>
    <p:sldId id="1653" r:id="rId73"/>
    <p:sldId id="1062" r:id="rId74"/>
    <p:sldId id="1085" r:id="rId75"/>
    <p:sldId id="1656" r:id="rId76"/>
    <p:sldId id="1940" r:id="rId77"/>
    <p:sldId id="1954" r:id="rId78"/>
    <p:sldId id="1968" r:id="rId79"/>
    <p:sldId id="1996" r:id="rId80"/>
    <p:sldId id="998" r:id="rId81"/>
    <p:sldId id="999" r:id="rId82"/>
    <p:sldId id="979" r:id="rId83"/>
    <p:sldId id="1239" r:id="rId84"/>
    <p:sldId id="1074" r:id="rId85"/>
    <p:sldId id="1939" r:id="rId86"/>
    <p:sldId id="1084" r:id="rId87"/>
    <p:sldId id="1079" r:id="rId88"/>
    <p:sldId id="1987" r:id="rId89"/>
    <p:sldId id="1993" r:id="rId90"/>
    <p:sldId id="1928" r:id="rId91"/>
    <p:sldId id="1975" r:id="rId92"/>
    <p:sldId id="1665" r:id="rId93"/>
    <p:sldId id="1672" r:id="rId94"/>
    <p:sldId id="1998" r:id="rId95"/>
    <p:sldId id="1985" r:id="rId96"/>
    <p:sldId id="1991" r:id="rId97"/>
    <p:sldId id="1990" r:id="rId98"/>
    <p:sldId id="1674" r:id="rId99"/>
    <p:sldId id="1675" r:id="rId100"/>
    <p:sldId id="1668" r:id="rId101"/>
    <p:sldId id="1941" r:id="rId102"/>
    <p:sldId id="1943" r:id="rId103"/>
    <p:sldId id="1946" r:id="rId104"/>
    <p:sldId id="1994" r:id="rId105"/>
    <p:sldId id="1649" r:id="rId106"/>
    <p:sldId id="1666" r:id="rId107"/>
    <p:sldId id="1636" r:id="rId108"/>
    <p:sldId id="1950" r:id="rId109"/>
    <p:sldId id="1657" r:id="rId110"/>
    <p:sldId id="1072" r:id="rId111"/>
    <p:sldId id="1039" r:id="rId112"/>
    <p:sldId id="930" r:id="rId113"/>
    <p:sldId id="896" r:id="rId114"/>
    <p:sldId id="1011" r:id="rId115"/>
    <p:sldId id="897" r:id="rId116"/>
    <p:sldId id="908" r:id="rId117"/>
    <p:sldId id="909" r:id="rId118"/>
    <p:sldId id="911" r:id="rId119"/>
    <p:sldId id="949" r:id="rId120"/>
    <p:sldId id="943" r:id="rId121"/>
    <p:sldId id="944" r:id="rId122"/>
    <p:sldId id="941" r:id="rId1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1614"/>
          </p14:sldIdLst>
        </p14:section>
        <p14:section name="はじめに" id="{3013103B-1917-4643-9835-17E6ABF92B7B}">
          <p14:sldIdLst>
            <p14:sldId id="1923"/>
            <p14:sldId id="1978"/>
            <p14:sldId id="1981"/>
            <p14:sldId id="1035"/>
            <p14:sldId id="1926"/>
            <p14:sldId id="1927"/>
            <p14:sldId id="1634"/>
            <p14:sldId id="1952"/>
          </p14:sldIdLst>
        </p14:section>
        <p14:section name="基本操作" id="{98092CE0-50C3-4B9F-BA45-4E614F706F13}">
          <p14:sldIdLst>
            <p14:sldId id="901"/>
            <p14:sldId id="1925"/>
            <p14:sldId id="1092"/>
            <p14:sldId id="1623"/>
            <p14:sldId id="1047"/>
            <p14:sldId id="1639"/>
            <p14:sldId id="1043"/>
            <p14:sldId id="1969"/>
            <p14:sldId id="913"/>
            <p14:sldId id="1042"/>
            <p14:sldId id="1048"/>
            <p14:sldId id="1049"/>
            <p14:sldId id="1099"/>
            <p14:sldId id="1937"/>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1971"/>
            <p14:sldId id="1053"/>
            <p14:sldId id="1977"/>
            <p14:sldId id="1052"/>
            <p14:sldId id="932"/>
            <p14:sldId id="1055"/>
          </p14:sldIdLst>
        </p14:section>
        <p14:section name="電子相関" id="{3BC5A036-5F9C-4B77-98B5-351880D63BB0}">
          <p14:sldIdLst>
            <p14:sldId id="895"/>
            <p14:sldId id="993"/>
            <p14:sldId id="920"/>
            <p14:sldId id="946"/>
            <p14:sldId id="844"/>
            <p14:sldId id="997"/>
            <p14:sldId id="1059"/>
            <p14:sldId id="1060"/>
            <p14:sldId id="363"/>
            <p14:sldId id="1671"/>
          </p14:sldIdLst>
        </p14:section>
        <p14:section name="PEC" id="{FA90DCD2-EF2A-45DF-B3B7-13C687E84DCE}">
          <p14:sldIdLst>
            <p14:sldId id="914"/>
            <p14:sldId id="1645"/>
            <p14:sldId id="1648"/>
            <p14:sldId id="1984"/>
            <p14:sldId id="1983"/>
          </p14:sldIdLst>
        </p14:section>
        <p14:section name="構造最適化" id="{A72FCA6D-9EC5-4160-8AEE-653CD3CC1C77}">
          <p14:sldIdLst>
            <p14:sldId id="917"/>
            <p14:sldId id="1992"/>
            <p14:sldId id="353"/>
            <p14:sldId id="355"/>
            <p14:sldId id="1077"/>
            <p14:sldId id="1661"/>
            <p14:sldId id="1662"/>
            <p14:sldId id="356"/>
            <p14:sldId id="357"/>
            <p14:sldId id="1660"/>
            <p14:sldId id="1664"/>
            <p14:sldId id="1653"/>
            <p14:sldId id="1062"/>
            <p14:sldId id="1085"/>
            <p14:sldId id="1656"/>
            <p14:sldId id="1940"/>
            <p14:sldId id="1954"/>
          </p14:sldIdLst>
        </p14:section>
        <p14:section name="振動解析" id="{C33D63C0-8D09-4DC6-8DD8-90BDF6BB57C3}">
          <p14:sldIdLst>
            <p14:sldId id="1968"/>
            <p14:sldId id="1996"/>
            <p14:sldId id="998"/>
            <p14:sldId id="999"/>
            <p14:sldId id="979"/>
            <p14:sldId id="1239"/>
            <p14:sldId id="1074"/>
            <p14:sldId id="1939"/>
            <p14:sldId id="1084"/>
            <p14:sldId id="1079"/>
            <p14:sldId id="1987"/>
            <p14:sldId id="1993"/>
            <p14:sldId id="1928"/>
            <p14:sldId id="1975"/>
          </p14:sldIdLst>
        </p14:section>
        <p14:section name="電子励起" id="{BAFFCC56-677B-4773-80CF-176E670B3270}">
          <p14:sldIdLst>
            <p14:sldId id="1665"/>
            <p14:sldId id="1672"/>
            <p14:sldId id="1998"/>
            <p14:sldId id="1985"/>
            <p14:sldId id="1991"/>
            <p14:sldId id="1990"/>
            <p14:sldId id="1674"/>
            <p14:sldId id="1675"/>
            <p14:sldId id="1668"/>
          </p14:sldIdLst>
        </p14:section>
        <p14:section name="化学反応" id="{67FFE855-6E21-4ECA-944A-68A016A72356}">
          <p14:sldIdLst>
            <p14:sldId id="1941"/>
            <p14:sldId id="1943"/>
            <p14:sldId id="1946"/>
            <p14:sldId id="1994"/>
          </p14:sldIdLst>
        </p14:section>
        <p14:section name="最終課題" id="{C86C5D8D-2148-4E70-8E3C-48F8D58355FB}">
          <p14:sldIdLst>
            <p14:sldId id="1649"/>
            <p14:sldId id="1666"/>
            <p14:sldId id="1636"/>
            <p14:sldId id="1950"/>
            <p14:sldId id="1657"/>
          </p14:sldIdLst>
        </p14:section>
        <p14:section name="基底関数" id="{2AF2F183-C8BE-4B15-994C-5E818C7F7444}">
          <p14:sldIdLst>
            <p14:sldId id="1072"/>
            <p14:sldId id="1039"/>
            <p14:sldId id="930"/>
          </p14:sldIdLst>
        </p14:section>
        <p14:section name="SCF" id="{BFD87D9A-60BD-4BF9-BBA6-EB959AA40ED9}">
          <p14:sldIdLst>
            <p14:sldId id="896"/>
            <p14:sldId id="1011"/>
            <p14:sldId id="897"/>
            <p14:sldId id="908"/>
            <p14:sldId id="909"/>
            <p14:sldId id="911"/>
            <p14:sldId id="949"/>
            <p14:sldId id="943"/>
            <p14:sldId id="944"/>
            <p14:sldId id="9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3" autoAdjust="0"/>
    <p:restoredTop sz="94251" autoAdjust="0"/>
  </p:normalViewPr>
  <p:slideViewPr>
    <p:cSldViewPr snapToGrid="0">
      <p:cViewPr varScale="1">
        <p:scale>
          <a:sx n="87" d="100"/>
          <a:sy n="87" d="100"/>
        </p:scale>
        <p:origin x="56" y="100"/>
      </p:cViewPr>
      <p:guideLst/>
    </p:cSldViewPr>
  </p:slideViewPr>
  <p:notesTextViewPr>
    <p:cViewPr>
      <p:scale>
        <a:sx n="125" d="100"/>
        <a:sy n="125"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2024/2/20</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2024/2/20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28</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35</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[1] 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p.184 </a:t>
            </a:r>
            <a:r>
              <a:rPr lang="ja-JP" altLang="en-US" dirty="0"/>
              <a:t>表</a:t>
            </a:r>
            <a:r>
              <a:rPr lang="en-US" altLang="ja-JP" dirty="0"/>
              <a:t>3.2</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36</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en-US" altLang="ja-JP" sz="900" dirty="0"/>
                  <a:t>STO-</a:t>
                </a:r>
                <a14:m>
                  <m:oMath xmlns:m="http://schemas.openxmlformats.org/officeDocument/2006/math">
                    <m:r>
                      <a:rPr lang="en-US" altLang="ja-JP" sz="900" b="0" i="1" dirty="0" smtClean="0">
                        <a:latin typeface="Cambria Math" panose="02040503050406030204" pitchFamily="18" charset="0"/>
                      </a:rPr>
                      <m:t>𝑁</m:t>
                    </m:r>
                  </m:oMath>
                </a14:m>
                <a:r>
                  <a:rPr lang="en-US" altLang="ja-JP" sz="900" dirty="0"/>
                  <a:t>G</a:t>
                </a:r>
                <a:r>
                  <a:rPr lang="ja-JP" altLang="en-US" sz="900" dirty="0"/>
                  <a:t>の軌道指数</a:t>
                </a:r>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𝛼</m:t>
                        </m:r>
                      </m:e>
                      <m:sub>
                        <m:r>
                          <a:rPr lang="en-US" altLang="ja-JP" sz="900" i="1">
                            <a:latin typeface="Cambria Math" panose="02040503050406030204" pitchFamily="18" charset="0"/>
                          </a:rPr>
                          <m:t>𝑖</m:t>
                        </m:r>
                      </m:sub>
                    </m:sSub>
                  </m:oMath>
                </a14:m>
                <a:r>
                  <a:rPr lang="ja-JP" altLang="en-US" sz="900" dirty="0"/>
                  <a:t>と短縮係数</a:t>
                </a:r>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𝑐</m:t>
                        </m:r>
                      </m:e>
                      <m:sub>
                        <m:r>
                          <a:rPr lang="en-US" altLang="ja-JP" sz="900" i="1">
                            <a:latin typeface="Cambria Math" panose="02040503050406030204" pitchFamily="18" charset="0"/>
                          </a:rPr>
                          <m:t>𝑖</m:t>
                        </m:r>
                      </m:sub>
                    </m:sSub>
                  </m:oMath>
                </a14:m>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37</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43</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46</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48</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アウトプットの読む部分を注意する必要がある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49</a:t>
            </a:fld>
            <a:endParaRPr kumimoji="1" lang="ja-JP" altLang="en-US"/>
          </a:p>
        </p:txBody>
      </p:sp>
    </p:spTree>
    <p:extLst>
      <p:ext uri="{BB962C8B-B14F-4D97-AF65-F5344CB8AC3E}">
        <p14:creationId xmlns:p14="http://schemas.microsoft.com/office/powerpoint/2010/main" val="3976810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50</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51</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2939122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5C76-6085-1EF4-7668-C51FE331F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C9FCD7-B0AB-9296-4297-7BC7ED7FAA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80E4190-A3FF-3681-E631-026A708F6BD5}"/>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20C62068-A723-1920-CE95-D9888CD8D9B3}"/>
              </a:ext>
            </a:extLst>
          </p:cNvPr>
          <p:cNvSpPr>
            <a:spLocks noGrp="1"/>
          </p:cNvSpPr>
          <p:nvPr>
            <p:ph type="sldNum" sz="quarter" idx="5"/>
          </p:nvPr>
        </p:nvSpPr>
        <p:spPr/>
        <p:txBody>
          <a:bodyPr/>
          <a:lstStyle/>
          <a:p>
            <a:fld id="{B41BAC7F-8847-49A9-90B9-700C21F323FF}" type="slidenum">
              <a:rPr kumimoji="1" lang="ja-JP" altLang="en-US" smtClean="0"/>
              <a:t>61</a:t>
            </a:fld>
            <a:endParaRPr kumimoji="1" lang="ja-JP" altLang="en-US"/>
          </a:p>
        </p:txBody>
      </p:sp>
    </p:spTree>
    <p:extLst>
      <p:ext uri="{BB962C8B-B14F-4D97-AF65-F5344CB8AC3E}">
        <p14:creationId xmlns:p14="http://schemas.microsoft.com/office/powerpoint/2010/main" val="98650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62</a:t>
            </a:fld>
            <a:endParaRPr kumimoji="1" lang="ja-JP" altLang="en-US"/>
          </a:p>
        </p:txBody>
      </p:sp>
    </p:spTree>
    <p:extLst>
      <p:ext uri="{BB962C8B-B14F-4D97-AF65-F5344CB8AC3E}">
        <p14:creationId xmlns:p14="http://schemas.microsoft.com/office/powerpoint/2010/main" val="2376763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ザボ表</a:t>
            </a:r>
            <a:r>
              <a:rPr kumimoji="1" lang="en-US" altLang="ja-JP" dirty="0"/>
              <a:t>3.18</a:t>
            </a:r>
            <a:r>
              <a:rPr kumimoji="1" lang="ja-JP" altLang="en-US" dirty="0"/>
              <a:t>には実験値と書いてあるが</a:t>
            </a:r>
            <a:r>
              <a:rPr kumimoji="1" lang="en-US" altLang="ja-JP" dirty="0"/>
              <a:t>, </a:t>
            </a:r>
            <a:r>
              <a:rPr kumimoji="1" lang="ja-JP" altLang="en-US" dirty="0"/>
              <a:t>精密計算の結果である</a:t>
            </a:r>
            <a:r>
              <a:rPr kumimoji="1" lang="en-US" altLang="ja-JP" dirty="0"/>
              <a:t>. </a:t>
            </a:r>
            <a:r>
              <a:rPr kumimoji="1" lang="ja-JP" altLang="en-US" dirty="0"/>
              <a:t>期待値を取るともう少し大きくなる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63</a:t>
            </a:fld>
            <a:endParaRPr kumimoji="1" lang="ja-JP" altLang="en-US"/>
          </a:p>
        </p:txBody>
      </p:sp>
    </p:spTree>
    <p:extLst>
      <p:ext uri="{BB962C8B-B14F-4D97-AF65-F5344CB8AC3E}">
        <p14:creationId xmlns:p14="http://schemas.microsoft.com/office/powerpoint/2010/main" val="118465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64</a:t>
            </a:fld>
            <a:endParaRPr kumimoji="1" lang="ja-JP" altLang="en-US"/>
          </a:p>
        </p:txBody>
      </p:sp>
    </p:spTree>
    <p:extLst>
      <p:ext uri="{BB962C8B-B14F-4D97-AF65-F5344CB8AC3E}">
        <p14:creationId xmlns:p14="http://schemas.microsoft.com/office/powerpoint/2010/main" val="1828167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65</a:t>
            </a:fld>
            <a:endParaRPr kumimoji="1" lang="ja-JP" altLang="en-US"/>
          </a:p>
        </p:txBody>
      </p:sp>
    </p:spTree>
    <p:extLst>
      <p:ext uri="{BB962C8B-B14F-4D97-AF65-F5344CB8AC3E}">
        <p14:creationId xmlns:p14="http://schemas.microsoft.com/office/powerpoint/2010/main" val="68242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67</a:t>
            </a:fld>
            <a:endParaRPr kumimoji="1" lang="ja-JP" altLang="en-US"/>
          </a:p>
        </p:txBody>
      </p:sp>
    </p:spTree>
    <p:extLst>
      <p:ext uri="{BB962C8B-B14F-4D97-AF65-F5344CB8AC3E}">
        <p14:creationId xmlns:p14="http://schemas.microsoft.com/office/powerpoint/2010/main" val="1959654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68</a:t>
            </a:fld>
            <a:endParaRPr kumimoji="1" lang="ja-JP" altLang="en-US"/>
          </a:p>
        </p:txBody>
      </p:sp>
    </p:spTree>
    <p:extLst>
      <p:ext uri="{BB962C8B-B14F-4D97-AF65-F5344CB8AC3E}">
        <p14:creationId xmlns:p14="http://schemas.microsoft.com/office/powerpoint/2010/main" val="711260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69</a:t>
            </a:fld>
            <a:endParaRPr kumimoji="1" lang="ja-JP" altLang="en-US"/>
          </a:p>
        </p:txBody>
      </p:sp>
    </p:spTree>
    <p:extLst>
      <p:ext uri="{BB962C8B-B14F-4D97-AF65-F5344CB8AC3E}">
        <p14:creationId xmlns:p14="http://schemas.microsoft.com/office/powerpoint/2010/main" val="304880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2473758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70</a:t>
            </a:fld>
            <a:endParaRPr kumimoji="1" lang="ja-JP" altLang="en-US"/>
          </a:p>
        </p:txBody>
      </p:sp>
    </p:spTree>
    <p:extLst>
      <p:ext uri="{BB962C8B-B14F-4D97-AF65-F5344CB8AC3E}">
        <p14:creationId xmlns:p14="http://schemas.microsoft.com/office/powerpoint/2010/main" val="111136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77</a:t>
            </a:fld>
            <a:endParaRPr kumimoji="1" lang="ja-JP" altLang="en-US"/>
          </a:p>
        </p:txBody>
      </p:sp>
    </p:spTree>
    <p:extLst>
      <p:ext uri="{BB962C8B-B14F-4D97-AF65-F5344CB8AC3E}">
        <p14:creationId xmlns:p14="http://schemas.microsoft.com/office/powerpoint/2010/main" val="744233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7945-7AC9-2FDA-D64E-2AE5E56CF6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1EDBC7-F1CF-B944-78E0-95AD5FB5E8B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950BF44A-939B-1198-6FF1-83A77D6CA44A}"/>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5D8103DD-E054-897F-2D1A-3DCAA4900E8E}"/>
              </a:ext>
            </a:extLst>
          </p:cNvPr>
          <p:cNvSpPr>
            <a:spLocks noGrp="1"/>
          </p:cNvSpPr>
          <p:nvPr>
            <p:ph type="sldNum" sz="quarter" idx="5"/>
          </p:nvPr>
        </p:nvSpPr>
        <p:spPr/>
        <p:txBody>
          <a:bodyPr/>
          <a:lstStyle/>
          <a:p>
            <a:fld id="{B41BAC7F-8847-49A9-90B9-700C21F323FF}" type="slidenum">
              <a:rPr kumimoji="1" lang="ja-JP" altLang="en-US" smtClean="0"/>
              <a:t>78</a:t>
            </a:fld>
            <a:endParaRPr kumimoji="1" lang="ja-JP" altLang="en-US"/>
          </a:p>
        </p:txBody>
      </p:sp>
    </p:spTree>
    <p:extLst>
      <p:ext uri="{BB962C8B-B14F-4D97-AF65-F5344CB8AC3E}">
        <p14:creationId xmlns:p14="http://schemas.microsoft.com/office/powerpoint/2010/main" val="2249000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79</a:t>
            </a:fld>
            <a:endParaRPr kumimoji="1" lang="ja-JP" altLang="en-US"/>
          </a:p>
        </p:txBody>
      </p:sp>
    </p:spTree>
    <p:extLst>
      <p:ext uri="{BB962C8B-B14F-4D97-AF65-F5344CB8AC3E}">
        <p14:creationId xmlns:p14="http://schemas.microsoft.com/office/powerpoint/2010/main" val="3797904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81</a:t>
            </a:fld>
            <a:endParaRPr kumimoji="1" lang="ja-JP" altLang="en-US"/>
          </a:p>
        </p:txBody>
      </p:sp>
    </p:spTree>
    <p:extLst>
      <p:ext uri="{BB962C8B-B14F-4D97-AF65-F5344CB8AC3E}">
        <p14:creationId xmlns:p14="http://schemas.microsoft.com/office/powerpoint/2010/main" val="2191184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82</a:t>
            </a:fld>
            <a:endParaRPr kumimoji="1" lang="ja-JP" altLang="en-US"/>
          </a:p>
        </p:txBody>
      </p:sp>
    </p:spTree>
    <p:extLst>
      <p:ext uri="{BB962C8B-B14F-4D97-AF65-F5344CB8AC3E}">
        <p14:creationId xmlns:p14="http://schemas.microsoft.com/office/powerpoint/2010/main" val="3229952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83</a:t>
            </a:fld>
            <a:endParaRPr kumimoji="1" lang="ja-JP" altLang="en-US"/>
          </a:p>
        </p:txBody>
      </p:sp>
    </p:spTree>
    <p:extLst>
      <p:ext uri="{BB962C8B-B14F-4D97-AF65-F5344CB8AC3E}">
        <p14:creationId xmlns:p14="http://schemas.microsoft.com/office/powerpoint/2010/main" val="258731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85</a:t>
            </a:fld>
            <a:endParaRPr kumimoji="1" lang="ja-JP" altLang="en-US"/>
          </a:p>
        </p:txBody>
      </p:sp>
    </p:spTree>
    <p:extLst>
      <p:ext uri="{BB962C8B-B14F-4D97-AF65-F5344CB8AC3E}">
        <p14:creationId xmlns:p14="http://schemas.microsoft.com/office/powerpoint/2010/main" val="3549481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86</a:t>
            </a:fld>
            <a:endParaRPr kumimoji="1" lang="ja-JP" altLang="en-US"/>
          </a:p>
        </p:txBody>
      </p:sp>
    </p:spTree>
    <p:extLst>
      <p:ext uri="{BB962C8B-B14F-4D97-AF65-F5344CB8AC3E}">
        <p14:creationId xmlns:p14="http://schemas.microsoft.com/office/powerpoint/2010/main" val="1716436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91</a:t>
            </a:fld>
            <a:endParaRPr kumimoji="1" lang="ja-JP" altLang="en-US"/>
          </a:p>
        </p:txBody>
      </p:sp>
    </p:spTree>
    <p:extLst>
      <p:ext uri="{BB962C8B-B14F-4D97-AF65-F5344CB8AC3E}">
        <p14:creationId xmlns:p14="http://schemas.microsoft.com/office/powerpoint/2010/main" val="298542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92</a:t>
            </a:fld>
            <a:endParaRPr kumimoji="1" lang="ja-JP" altLang="en-US"/>
          </a:p>
        </p:txBody>
      </p:sp>
    </p:spTree>
    <p:extLst>
      <p:ext uri="{BB962C8B-B14F-4D97-AF65-F5344CB8AC3E}">
        <p14:creationId xmlns:p14="http://schemas.microsoft.com/office/powerpoint/2010/main" val="786844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14C6-F9EA-5346-4498-FF4B78115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33559-10A3-6A8F-44E1-6092D3129E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3F324B-08C1-C287-C89C-5C1B28920A6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36D5D22-FFAA-BAC3-17AB-5774DE188E37}"/>
              </a:ext>
            </a:extLst>
          </p:cNvPr>
          <p:cNvSpPr>
            <a:spLocks noGrp="1"/>
          </p:cNvSpPr>
          <p:nvPr>
            <p:ph type="sldNum" sz="quarter" idx="5"/>
          </p:nvPr>
        </p:nvSpPr>
        <p:spPr/>
        <p:txBody>
          <a:bodyPr/>
          <a:lstStyle/>
          <a:p>
            <a:fld id="{B41BAC7F-8847-49A9-90B9-700C21F323FF}" type="slidenum">
              <a:rPr kumimoji="1" lang="ja-JP" altLang="en-US" smtClean="0"/>
              <a:t>93</a:t>
            </a:fld>
            <a:endParaRPr kumimoji="1" lang="ja-JP" altLang="en-US"/>
          </a:p>
        </p:txBody>
      </p:sp>
    </p:spTree>
    <p:extLst>
      <p:ext uri="{BB962C8B-B14F-4D97-AF65-F5344CB8AC3E}">
        <p14:creationId xmlns:p14="http://schemas.microsoft.com/office/powerpoint/2010/main" val="39315160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97</a:t>
            </a:fld>
            <a:endParaRPr kumimoji="1" lang="ja-JP" altLang="en-US"/>
          </a:p>
        </p:txBody>
      </p:sp>
    </p:spTree>
    <p:extLst>
      <p:ext uri="{BB962C8B-B14F-4D97-AF65-F5344CB8AC3E}">
        <p14:creationId xmlns:p14="http://schemas.microsoft.com/office/powerpoint/2010/main" val="24026812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98</a:t>
            </a:fld>
            <a:endParaRPr kumimoji="1" lang="ja-JP" altLang="en-US"/>
          </a:p>
        </p:txBody>
      </p:sp>
    </p:spTree>
    <p:extLst>
      <p:ext uri="{BB962C8B-B14F-4D97-AF65-F5344CB8AC3E}">
        <p14:creationId xmlns:p14="http://schemas.microsoft.com/office/powerpoint/2010/main" val="4100338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99</a:t>
            </a:fld>
            <a:endParaRPr kumimoji="1" lang="ja-JP" altLang="en-US"/>
          </a:p>
        </p:txBody>
      </p:sp>
    </p:spTree>
    <p:extLst>
      <p:ext uri="{BB962C8B-B14F-4D97-AF65-F5344CB8AC3E}">
        <p14:creationId xmlns:p14="http://schemas.microsoft.com/office/powerpoint/2010/main" val="2941909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Born-Oppenheimer</a:t>
            </a:r>
            <a:r>
              <a:rPr lang="ja-JP" altLang="en-US" dirty="0"/>
              <a:t>近似による電子状態計算では原子核の運動が考慮されていないため</a:t>
            </a:r>
            <a:r>
              <a:rPr lang="en-US" altLang="ja-JP" dirty="0"/>
              <a:t>, </a:t>
            </a:r>
            <a:r>
              <a:rPr lang="ja-JP" altLang="en-US" dirty="0"/>
              <a:t>その結果には</a:t>
            </a:r>
            <a:endParaRPr lang="en-US" altLang="ja-JP" dirty="0"/>
          </a:p>
          <a:p>
            <a:r>
              <a:rPr lang="ja-JP" altLang="en-US" dirty="0"/>
              <a:t>原子核の質量に関する情報は一切含まれない</a:t>
            </a:r>
            <a:r>
              <a:rPr lang="en-US" altLang="ja-JP" dirty="0"/>
              <a:t>. </a:t>
            </a:r>
            <a:r>
              <a:rPr lang="ja-JP" altLang="en-US" dirty="0"/>
              <a:t>つまり</a:t>
            </a:r>
            <a:r>
              <a:rPr lang="en-US" altLang="ja-JP" dirty="0"/>
              <a:t>, </a:t>
            </a:r>
            <a:r>
              <a:rPr lang="ja-JP" altLang="en-US" dirty="0"/>
              <a:t>同位体を区別できない</a:t>
            </a:r>
            <a:r>
              <a:rPr lang="en-US" altLang="ja-JP" dirty="0"/>
              <a:t>. </a:t>
            </a:r>
            <a:r>
              <a:rPr lang="ja-JP" altLang="en-US" dirty="0"/>
              <a:t>原子核の運動も含めた</a:t>
            </a:r>
            <a:r>
              <a:rPr lang="en-US" altLang="ja-JP" dirty="0"/>
              <a:t>, </a:t>
            </a:r>
          </a:p>
          <a:p>
            <a:r>
              <a:rPr lang="ja-JP" altLang="en-US" dirty="0"/>
              <a:t>分子全体のエネルギーは零点振動を計算することで得られる</a:t>
            </a:r>
            <a:r>
              <a:rPr lang="en-US" altLang="ja-JP" dirty="0"/>
              <a:t>.</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104</a:t>
            </a:fld>
            <a:endParaRPr kumimoji="1" lang="ja-JP" altLang="en-US"/>
          </a:p>
        </p:txBody>
      </p:sp>
    </p:spTree>
    <p:extLst>
      <p:ext uri="{BB962C8B-B14F-4D97-AF65-F5344CB8AC3E}">
        <p14:creationId xmlns:p14="http://schemas.microsoft.com/office/powerpoint/2010/main" val="1082467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その他のヤバい例</a:t>
            </a:r>
          </a:p>
          <a:p>
            <a:r>
              <a:rPr kumimoji="1" lang="en-US" altLang="ja-JP" dirty="0"/>
              <a:t>2</a:t>
            </a:r>
            <a:r>
              <a:rPr kumimoji="1" lang="ja-JP" altLang="en-US" dirty="0"/>
              <a:t>乗しないと意味が無い物理量を無理やり規格化して使っている（</a:t>
            </a:r>
            <a:r>
              <a:rPr kumimoji="1" lang="en-US" altLang="ja-JP" dirty="0"/>
              <a:t>CI</a:t>
            </a:r>
            <a:r>
              <a:rPr kumimoji="1" lang="ja-JP" altLang="en-US" dirty="0"/>
              <a:t>係数？</a:t>
            </a:r>
            <a:r>
              <a:rPr kumimoji="1" lang="en-US" altLang="ja-JP" dirty="0"/>
              <a:t>, </a:t>
            </a:r>
            <a:r>
              <a:rPr kumimoji="1" lang="ja-JP" altLang="en-US" dirty="0"/>
              <a:t>軌道の割合）</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106</a:t>
            </a:fld>
            <a:endParaRPr kumimoji="1" lang="ja-JP" altLang="en-US"/>
          </a:p>
        </p:txBody>
      </p:sp>
    </p:spTree>
    <p:extLst>
      <p:ext uri="{BB962C8B-B14F-4D97-AF65-F5344CB8AC3E}">
        <p14:creationId xmlns:p14="http://schemas.microsoft.com/office/powerpoint/2010/main" val="2513830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ザボ・オストランド</a:t>
            </a:r>
            <a:r>
              <a:rPr lang="en-US" altLang="ja-JP" dirty="0"/>
              <a:t>『</a:t>
            </a:r>
            <a:r>
              <a:rPr lang="ja-JP" altLang="en-US" dirty="0"/>
              <a:t>新しい量子化学電子構造の理論入門</a:t>
            </a:r>
            <a:r>
              <a:rPr lang="en-US" altLang="ja-JP" dirty="0"/>
              <a:t>』</a:t>
            </a:r>
            <a:r>
              <a:rPr lang="ja-JP" altLang="en-US" dirty="0"/>
              <a:t>に登場する表および図を</a:t>
            </a:r>
            <a:r>
              <a:rPr lang="en-US" altLang="ja-JP" dirty="0" err="1"/>
              <a:t>Gaussian16</a:t>
            </a:r>
            <a:r>
              <a:rPr lang="ja-JP" altLang="en-US" dirty="0"/>
              <a:t>で検証していく</a:t>
            </a:r>
            <a:r>
              <a:rPr lang="en-US" altLang="ja-JP" dirty="0"/>
              <a:t>. </a:t>
            </a:r>
            <a:r>
              <a:rPr lang="ja-JP" altLang="en-US" dirty="0"/>
              <a:t>教科書だけでは不十分な内容について補足する</a:t>
            </a:r>
            <a:r>
              <a:rPr lang="en-US" altLang="ja-JP" dirty="0"/>
              <a:t>.</a:t>
            </a: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108</a:t>
            </a:fld>
            <a:endParaRPr kumimoji="1" lang="ja-JP" altLang="en-US"/>
          </a:p>
        </p:txBody>
      </p:sp>
    </p:spTree>
    <p:extLst>
      <p:ext uri="{BB962C8B-B14F-4D97-AF65-F5344CB8AC3E}">
        <p14:creationId xmlns:p14="http://schemas.microsoft.com/office/powerpoint/2010/main" val="621935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エネルギーを最小化すべきでは？</a:t>
            </a:r>
            <a:endParaRPr lang="en-US" altLang="ja-JP" dirty="0"/>
          </a:p>
          <a:p>
            <a:pPr>
              <a:spcAft>
                <a:spcPts val="1200"/>
              </a:spcAft>
            </a:pPr>
            <a:r>
              <a:rPr lang="ja-JP" altLang="en-US" dirty="0"/>
              <a:t>➡ </a:t>
            </a:r>
            <a:r>
              <a:rPr lang="en-US" altLang="ja-JP" dirty="0" err="1"/>
              <a:t>STO-nG</a:t>
            </a:r>
            <a:r>
              <a:rPr lang="ja-JP" altLang="en-US" dirty="0"/>
              <a:t>は予備的な構造最適化に使われるので</a:t>
            </a:r>
            <a:r>
              <a:rPr lang="en-US" altLang="ja-JP" dirty="0"/>
              <a:t>, </a:t>
            </a:r>
            <a:r>
              <a:rPr lang="ja-JP" altLang="en-US" dirty="0"/>
              <a:t>幾何構造を正しく計算できるのであれば変分的に決定する必要はない</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110</a:t>
            </a:fld>
            <a:endParaRPr kumimoji="1" lang="ja-JP" altLang="en-US"/>
          </a:p>
        </p:txBody>
      </p:sp>
    </p:spTree>
    <p:extLst>
      <p:ext uri="{BB962C8B-B14F-4D97-AF65-F5344CB8AC3E}">
        <p14:creationId xmlns:p14="http://schemas.microsoft.com/office/powerpoint/2010/main" val="16211760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113</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16</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20</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26</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56CE0833-B357-2924-2376-4F3AA1BD7F0E}"/>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1C87716-C50D-E21A-1D83-A4352F920CFC}"/>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764EA00-1F4D-F039-5E46-3B7490A3B663}"/>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84E4E5A6-8A70-0F27-F43C-F1A1E30BFB23}"/>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D2EC8017-7065-EAC0-1ABB-411CECC5DE8F}"/>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516BB487-0442-05E1-CBC2-08CEC61D4971}"/>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3FA648A-ACE1-B09C-6CE4-4F88C99D50BD}"/>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1DA5791-E143-1E8A-41C7-2D478C618021}"/>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B0403DF-B6FC-0B02-1FC9-C054E9770ACB}"/>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AD9CDE8-BCAB-C51F-9885-1F34DDA113A0}"/>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71F86C40-F685-EE37-0A0E-71F8629F11C6}"/>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09694A7C-8A93-02A1-94F1-3104C691EFFE}"/>
              </a:ext>
            </a:extLst>
          </p:cNvPr>
          <p:cNvSpPr>
            <a:spLocks noGrp="1"/>
          </p:cNvSpPr>
          <p:nvPr>
            <p:ph type="ftr" sz="quarter" idx="1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5A7E0ECF-D438-DE2E-E1F7-A45C8BD2DB3E}"/>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B7533587-362B-D71C-1302-87D514105416}"/>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25175C13-27E0-CA1B-4AA3-20ED1CB70E90}"/>
              </a:ext>
            </a:extLst>
          </p:cNvPr>
          <p:cNvSpPr>
            <a:spLocks noGrp="1"/>
          </p:cNvSpPr>
          <p:nvPr>
            <p:ph type="ftr" sz="quarter" idx="22"/>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B34E06A-13F6-0129-DE63-2A80F33C7D3A}"/>
              </a:ext>
            </a:extLst>
          </p:cNvPr>
          <p:cNvSpPr>
            <a:spLocks noGrp="1"/>
          </p:cNvSpPr>
          <p:nvPr>
            <p:ph type="ftr" sz="quarter" idx="2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12" name="フッター プレースホルダー 11">
            <a:extLst>
              <a:ext uri="{FF2B5EF4-FFF2-40B4-BE49-F238E27FC236}">
                <a16:creationId xmlns:a16="http://schemas.microsoft.com/office/drawing/2014/main" id="{C2B82F61-011E-F60F-765C-BB633517E3E0}"/>
              </a:ext>
            </a:extLst>
          </p:cNvPr>
          <p:cNvSpPr>
            <a:spLocks noGrp="1"/>
          </p:cNvSpPr>
          <p:nvPr>
            <p:ph type="ftr" sz="quarter" idx="2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5" name="フッター プレースホルダー 24">
            <a:extLst>
              <a:ext uri="{FF2B5EF4-FFF2-40B4-BE49-F238E27FC236}">
                <a16:creationId xmlns:a16="http://schemas.microsoft.com/office/drawing/2014/main" id="{FE55B886-0661-001E-54DC-EE25D92B85C3}"/>
              </a:ext>
            </a:extLst>
          </p:cNvPr>
          <p:cNvSpPr>
            <a:spLocks noGrp="1"/>
          </p:cNvSpPr>
          <p:nvPr>
            <p:ph type="ftr" sz="quarter" idx="3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36" name="フッター プレースホルダー 35">
            <a:extLst>
              <a:ext uri="{FF2B5EF4-FFF2-40B4-BE49-F238E27FC236}">
                <a16:creationId xmlns:a16="http://schemas.microsoft.com/office/drawing/2014/main" id="{4082C564-7264-6E3F-7A0A-FD05676AEC95}"/>
              </a:ext>
            </a:extLst>
          </p:cNvPr>
          <p:cNvSpPr>
            <a:spLocks noGrp="1"/>
          </p:cNvSpPr>
          <p:nvPr>
            <p:ph type="ftr" sz="quarter" idx="44"/>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76CCA55C-8310-4232-BB02-2F353D1B40FD}"/>
              </a:ext>
            </a:extLst>
          </p:cNvPr>
          <p:cNvSpPr>
            <a:spLocks noGrp="1"/>
          </p:cNvSpPr>
          <p:nvPr>
            <p:ph type="ftr" sz="quarter" idx="1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11C654BD-CB27-7417-49B6-DD740C7E6A67}"/>
              </a:ext>
            </a:extLst>
          </p:cNvPr>
          <p:cNvSpPr>
            <a:spLocks noGrp="1"/>
          </p:cNvSpPr>
          <p:nvPr>
            <p:ph type="ftr" sz="quarter" idx="15"/>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E3BF495E-F48E-BD33-62A0-268415072268}"/>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84857557-BA77-1C94-91E5-A24B37E28819}"/>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BDD5A033-75CD-63E5-3F67-8E4D8A6C80F1}"/>
              </a:ext>
            </a:extLst>
          </p:cNvPr>
          <p:cNvSpPr>
            <a:spLocks noGrp="1"/>
          </p:cNvSpPr>
          <p:nvPr>
            <p:ph type="ftr" sz="quarter" idx="16"/>
          </p:nvPr>
        </p:nvSpPr>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AC655EB-5E5F-F432-11A7-04AF0C9A656E}"/>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DD441D78-D325-AB0A-E653-182A6178396F}"/>
              </a:ext>
            </a:extLst>
          </p:cNvPr>
          <p:cNvSpPr>
            <a:spLocks noGrp="1"/>
          </p:cNvSpPr>
          <p:nvPr>
            <p:ph type="ftr" sz="quarter" idx="1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DC747301-FCB0-23EE-7865-FC9D238E0567}"/>
              </a:ext>
            </a:extLst>
          </p:cNvPr>
          <p:cNvSpPr>
            <a:spLocks noGrp="1"/>
          </p:cNvSpPr>
          <p:nvPr>
            <p:ph type="ftr" sz="quarter" idx="3"/>
          </p:nvPr>
        </p:nvSpPr>
        <p:spPr>
          <a:xfrm>
            <a:off x="7776000" y="4675500"/>
            <a:ext cx="1368000" cy="468000"/>
          </a:xfrm>
          <a:prstGeom prst="rect">
            <a:avLst/>
          </a:prstGeom>
        </p:spPr>
        <p:txBody>
          <a:bodyPr vert="horz" lIns="72000" tIns="72000" rIns="72000" bIns="72000" rtlCol="0" anchor="ctr"/>
          <a:lstStyle>
            <a:lvl1pPr algn="r">
              <a:defRPr sz="900">
                <a:solidFill>
                  <a:schemeClr val="bg1"/>
                </a:solidFill>
              </a:defRPr>
            </a:lvl1pPr>
          </a:lstStyle>
          <a:p>
            <a:r>
              <a:rPr lang="en-US" altLang="ja-JP" dirty="0"/>
              <a:t>© 2024 Shuhei Ohno</a:t>
            </a:r>
          </a:p>
        </p:txBody>
      </p:sp>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2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2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www.msg.chem.iastate.edu/gamess/"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210.png"/><Relationship Id="rId7" Type="http://schemas.openxmlformats.org/officeDocument/2006/relationships/image" Target="../media/image1201.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112.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135.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134.png"/><Relationship Id="rId5" Type="http://schemas.openxmlformats.org/officeDocument/2006/relationships/hyperlink" Target="https://doi.org/10.1021/acs.jchemed.8b00959" TargetMode="External"/><Relationship Id="rId4" Type="http://schemas.openxmlformats.org/officeDocument/2006/relationships/image" Target="../media/image12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8.svg"/><Relationship Id="rId5" Type="http://schemas.openxmlformats.org/officeDocument/2006/relationships/image" Target="../media/image31.png"/><Relationship Id="rId10" Type="http://schemas.openxmlformats.org/officeDocument/2006/relationships/image" Target="../media/image7.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55.png"/><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56.svg"/><Relationship Id="rId1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1.sv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101.png"/><Relationship Id="rId9" Type="http://schemas.openxmlformats.org/officeDocument/2006/relationships/image" Target="../media/image520.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svg"/><Relationship Id="rId7" Type="http://schemas.openxmlformats.org/officeDocument/2006/relationships/hyperlink" Target="https://doi.org/10.1021/acs.jchemed.8b00959" TargetMode="External"/><Relationship Id="rId12"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png"/><Relationship Id="rId10" Type="http://schemas.openxmlformats.org/officeDocument/2006/relationships/image" Target="../media/image660.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69.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170.png"/><Relationship Id="rId5" Type="http://schemas.openxmlformats.org/officeDocument/2006/relationships/image" Target="../media/image71.png"/><Relationship Id="rId10" Type="http://schemas.openxmlformats.org/officeDocument/2006/relationships/image" Target="../media/image56.png"/><Relationship Id="rId4" Type="http://schemas.openxmlformats.org/officeDocument/2006/relationships/image" Target="../media/image70.svg"/><Relationship Id="rId9" Type="http://schemas.openxmlformats.org/officeDocument/2006/relationships/hyperlink" Target="https://doi.org/10.1039/9781847557889"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46.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4.sv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16/0009-2614(88)85022-X"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21.png"/><Relationship Id="rId4" Type="http://schemas.openxmlformats.org/officeDocument/2006/relationships/hyperlink" Target="https://doi.org/10.1103/PhysRevA.72.062502"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602.png"/><Relationship Id="rId1" Type="http://schemas.openxmlformats.org/officeDocument/2006/relationships/slideLayout" Target="../slideLayouts/slideLayout4.xml"/><Relationship Id="rId4" Type="http://schemas.openxmlformats.org/officeDocument/2006/relationships/image" Target="../media/image690.png"/></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630.png"/><Relationship Id="rId1" Type="http://schemas.openxmlformats.org/officeDocument/2006/relationships/slideLayout" Target="../slideLayouts/slideLayout4.xml"/><Relationship Id="rId4" Type="http://schemas.openxmlformats.org/officeDocument/2006/relationships/image" Target="../media/image713.pn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3" Type="http://schemas.openxmlformats.org/officeDocument/2006/relationships/image" Target="../media/image56.svg"/><Relationship Id="rId8" Type="http://schemas.openxmlformats.org/officeDocument/2006/relationships/image" Target="../media/image280.png"/><Relationship Id="rId12" Type="http://schemas.openxmlformats.org/officeDocument/2006/relationships/image" Target="../media/image55.png"/><Relationship Id="rId7" Type="http://schemas.openxmlformats.org/officeDocument/2006/relationships/image" Target="../media/image270.png"/><Relationship Id="rId2" Type="http://schemas.openxmlformats.org/officeDocument/2006/relationships/notesSlide" Target="../notesSlides/notesSlide22.xml"/><Relationship Id="rId1" Type="http://schemas.openxmlformats.org/officeDocument/2006/relationships/slideLayout" Target="../slideLayouts/slideLayout14.xml"/><Relationship Id="rId11" Type="http://schemas.openxmlformats.org/officeDocument/2006/relationships/image" Target="../media/image311.png"/><Relationship Id="rId6" Type="http://schemas.openxmlformats.org/officeDocument/2006/relationships/image" Target="../media/image260.png"/><Relationship Id="rId5" Type="http://schemas.openxmlformats.org/officeDocument/2006/relationships/image" Target="../media/image57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gaussian.com/scrf/"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gaussian.com/pbc/" TargetMode="External"/><Relationship Id="rId2" Type="http://schemas.openxmlformats.org/officeDocument/2006/relationships/hyperlink" Target="https://www.aflow.org/search/?search=Ga%2C%20N" TargetMode="External"/><Relationship Id="rId1" Type="http://schemas.openxmlformats.org/officeDocument/2006/relationships/slideLayout" Target="../slideLayouts/slideLayout7.xml"/><Relationship Id="rId4" Type="http://schemas.openxmlformats.org/officeDocument/2006/relationships/hyperlink" Target="https://www.hpc.co.jp/chem/software/gaussian/help/molspec/"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5.png"/><Relationship Id="rId7"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97.png"/><Relationship Id="rId4" Type="http://schemas.openxmlformats.org/officeDocument/2006/relationships/image" Target="../media/image56.svg"/><Relationship Id="rId9" Type="http://schemas.openxmlformats.org/officeDocument/2006/relationships/image" Target="../media/image290.png"/><Relationship Id="rId14" Type="http://schemas.openxmlformats.org/officeDocument/2006/relationships/image" Target="../media/image3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0.png"/><Relationship Id="rId7" Type="http://schemas.openxmlformats.org/officeDocument/2006/relationships/image" Target="../media/image36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51.png"/><Relationship Id="rId5" Type="http://schemas.openxmlformats.org/officeDocument/2006/relationships/image" Target="../media/image99.svg"/><Relationship Id="rId10" Type="http://schemas.openxmlformats.org/officeDocument/2006/relationships/image" Target="../media/image320.png"/><Relationship Id="rId4" Type="http://schemas.openxmlformats.org/officeDocument/2006/relationships/image" Target="../media/image98.png"/><Relationship Id="rId9" Type="http://schemas.openxmlformats.org/officeDocument/2006/relationships/image" Target="../media/image380.png"/></Relationships>
</file>

<file path=ppt/slides/_rels/slide81.xml.rels><?xml version="1.0" encoding="UTF-8" standalone="yes"?>
<Relationships xmlns="http://schemas.openxmlformats.org/package/2006/relationships"><Relationship Id="rId3" Type="http://schemas.openxmlformats.org/officeDocument/2006/relationships/hyperlink" Target="https://ohno.github.io/Antique.jl/dev/HarmonicOscillator/#Usage-and-Examples" TargetMode="External"/><Relationship Id="rId2" Type="http://schemas.openxmlformats.org/officeDocument/2006/relationships/image" Target="../media/image950.png"/><Relationship Id="rId1" Type="http://schemas.openxmlformats.org/officeDocument/2006/relationships/slideLayout" Target="../slideLayouts/slideLayout5.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70.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03.sv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84.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21.png"/></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710.png"/><Relationship Id="rId7"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21.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9.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23.sv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14.sv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31.svg"/></Relationships>
</file>

<file path=ppt/slides/_rels/slide9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2024</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2024</a:t>
            </a:r>
            <a:r>
              <a:rPr lang="ja-JP" altLang="en-US" dirty="0"/>
              <a:t>年</a:t>
            </a:r>
            <a:r>
              <a:rPr lang="en-US" altLang="ja-JP" dirty="0"/>
              <a:t>2</a:t>
            </a:r>
            <a:r>
              <a:rPr lang="ja-JP" altLang="en-US" dirty="0"/>
              <a:t>月</a:t>
            </a:r>
            <a:r>
              <a:rPr lang="en-US" altLang="ja-JP" dirty="0"/>
              <a:t>19</a:t>
            </a:r>
            <a:r>
              <a:rPr lang="ja-JP" altLang="en-US" dirty="0"/>
              <a:t>日</a:t>
            </a:r>
            <a:r>
              <a:rPr lang="en-US" altLang="ja-JP" dirty="0"/>
              <a:t>(</a:t>
            </a:r>
            <a:r>
              <a:rPr lang="ja-JP" altLang="en-US" dirty="0"/>
              <a:t>月</a:t>
            </a:r>
            <a:r>
              <a:rPr lang="en-US" altLang="ja-JP" dirty="0"/>
              <a:t>), 2</a:t>
            </a:r>
            <a:r>
              <a:rPr lang="ja-JP" altLang="en-US" dirty="0"/>
              <a:t>月</a:t>
            </a:r>
            <a:r>
              <a:rPr lang="en-US" altLang="ja-JP" dirty="0"/>
              <a:t>20</a:t>
            </a:r>
            <a:r>
              <a:rPr lang="ja-JP" altLang="en-US" dirty="0"/>
              <a:t>日</a:t>
            </a:r>
            <a:r>
              <a:rPr lang="en-US" altLang="ja-JP" dirty="0"/>
              <a:t>(</a:t>
            </a:r>
            <a:r>
              <a:rPr lang="ja-JP" altLang="en-US" dirty="0"/>
              <a:t>火</a:t>
            </a:r>
            <a:r>
              <a:rPr lang="en-US" altLang="ja-JP" dirty="0"/>
              <a:t>) 13:00</a:t>
            </a:r>
            <a:r>
              <a:rPr lang="ja-JP" altLang="en-US" dirty="0"/>
              <a:t>～</a:t>
            </a:r>
            <a:r>
              <a:rPr lang="en-US" altLang="ja-JP" dirty="0"/>
              <a:t>17:00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講師</a:t>
            </a:r>
            <a:r>
              <a:rPr lang="en-US" altLang="ja-JP" dirty="0"/>
              <a:t>	</a:t>
            </a:r>
            <a:r>
              <a:rPr lang="ja-JP" altLang="en-US" dirty="0"/>
              <a:t>大野 周平 </a:t>
            </a:r>
            <a:r>
              <a:rPr lang="en-US" altLang="ja-JP" dirty="0"/>
              <a:t>(D1), </a:t>
            </a:r>
            <a:r>
              <a:rPr lang="ja-JP" altLang="en-US" dirty="0"/>
              <a:t>高桑 美央 </a:t>
            </a:r>
            <a:r>
              <a:rPr lang="en-US" altLang="ja-JP" dirty="0"/>
              <a:t>(M2)</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情報量は英語の文献に比べて多くはないが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9</a:t>
            </a:fld>
            <a:endParaRPr lang="ja-JP" altLang="en-US"/>
          </a:p>
        </p:txBody>
      </p:sp>
      <p:sp>
        <p:nvSpPr>
          <p:cNvPr id="3" name="フッター プレースホルダー 2">
            <a:extLst>
              <a:ext uri="{FF2B5EF4-FFF2-40B4-BE49-F238E27FC236}">
                <a16:creationId xmlns:a16="http://schemas.microsoft.com/office/drawing/2014/main" id="{DF09FDBE-894F-8901-9410-009830646EF1}"/>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370420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ja-JP" altLang="en-US" dirty="0"/>
                  <a:t>水素分子</a:t>
                </a:r>
                <a:r>
                  <a:rPr lang="en-US" altLang="ja-JP" dirty="0"/>
                  <a:t>H</a:t>
                </a:r>
                <a:r>
                  <a:rPr lang="en-US" altLang="ja-JP" baseline="-25000" dirty="0"/>
                  <a:t>2</a:t>
                </a:r>
                <a:r>
                  <a:rPr lang="en-US" altLang="ja-JP" dirty="0"/>
                  <a:t>(</a:t>
                </a:r>
                <a14:m>
                  <m:oMath xmlns:m="http://schemas.openxmlformats.org/officeDocument/2006/math">
                    <m:r>
                      <a:rPr lang="en-US" altLang="ja-JP" b="1" i="1" dirty="0" smtClean="0">
                        <a:latin typeface="Cambria Math" panose="02040503050406030204" pitchFamily="18" charset="0"/>
                      </a:rPr>
                      <m:t>𝑹</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𝟒</m:t>
                    </m:r>
                    <m:sSub>
                      <m:sSubPr>
                        <m:ctrlPr>
                          <a:rPr lang="en-US" altLang="ja-JP" i="1" dirty="0" smtClean="0">
                            <a:latin typeface="Cambria Math" panose="02040503050406030204" pitchFamily="18" charset="0"/>
                          </a:rPr>
                        </m:ctrlPr>
                      </m:sSubPr>
                      <m:e>
                        <m:r>
                          <a:rPr lang="en-US" altLang="ja-JP" b="1" i="1" dirty="0" smtClean="0">
                            <a:latin typeface="Cambria Math" panose="02040503050406030204" pitchFamily="18" charset="0"/>
                          </a:rPr>
                          <m:t>𝒂</m:t>
                        </m:r>
                      </m:e>
                      <m:sub>
                        <m:r>
                          <a:rPr lang="en-US" altLang="ja-JP" b="1" i="1" dirty="0" smtClean="0">
                            <a:latin typeface="Cambria Math" panose="02040503050406030204" pitchFamily="18" charset="0"/>
                          </a:rPr>
                          <m:t>𝟎</m:t>
                        </m:r>
                      </m:sub>
                    </m:sSub>
                  </m:oMath>
                </a14:m>
                <a:r>
                  <a:rPr lang="en-US" altLang="ja-JP" dirty="0"/>
                  <a:t>)</a:t>
                </a:r>
                <a:r>
                  <a:rPr lang="ja-JP" altLang="en-US" dirty="0"/>
                  <a:t>における</a:t>
                </a:r>
                <a:r>
                  <a:rPr kumimoji="1" lang="en-US" altLang="ja-JP" dirty="0"/>
                  <a:t>CASSCF</a:t>
                </a:r>
                <a:r>
                  <a:rPr kumimoji="1" lang="ja-JP" altLang="en-US" dirty="0"/>
                  <a:t>の計算例</a:t>
                </a:r>
              </a:p>
            </p:txBody>
          </p:sp>
        </mc:Choice>
        <mc:Fallback xmlns="">
          <p:sp>
            <p:nvSpPr>
              <p:cNvPr id="2" name="タイトル 1">
                <a:extLst>
                  <a:ext uri="{FF2B5EF4-FFF2-40B4-BE49-F238E27FC236}">
                    <a16:creationId xmlns:a16="http://schemas.microsoft.com/office/drawing/2014/main" id="{BCEACB34-F4C0-4026-8462-E5A36AEC5C5E}"/>
                  </a:ext>
                </a:extLst>
              </p:cNvPr>
              <p:cNvSpPr>
                <a:spLocks noGrp="1" noRot="1" noChangeAspect="1" noMove="1" noResize="1" noEditPoints="1" noAdjustHandles="1" noChangeArrowheads="1" noChangeShapeType="1" noTextEdit="1"/>
              </p:cNvSpPr>
              <p:nvPr>
                <p:ph type="title"/>
              </p:nvPr>
            </p:nvSpPr>
            <p:spPr>
              <a:blipFill>
                <a:blip r:embed="rId3"/>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199760404"/>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baseline="0" dirty="0">
                              <a:solidFill>
                                <a:schemeClr val="bg1"/>
                              </a:solidFill>
                              <a:effectLst/>
                            </a:rPr>
                            <a:t>基底状態</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第一励起</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199760404"/>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33459" r="-273684" b="-1116000"/>
                          </a:stretch>
                        </a:blip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6767" r="-376" b="-1116000"/>
                          </a:stretch>
                        </a:blip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a:t>1.32, 1.34, 1.36, 1.38, 1.40</a:t>
            </a:r>
            <a:r>
              <a:rPr lang="ja-JP" altLang="en-US" dirty="0"/>
              <a:t>に変えて計算した</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99</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テキスト ボックス 10">
            <a:extLst>
              <a:ext uri="{FF2B5EF4-FFF2-40B4-BE49-F238E27FC236}">
                <a16:creationId xmlns:a16="http://schemas.microsoft.com/office/drawing/2014/main" id="{7F4FE28C-5CEA-71D3-4D4E-9480C8000168}"/>
              </a:ext>
            </a:extLst>
          </p:cNvPr>
          <p:cNvSpPr txBox="1"/>
          <p:nvPr/>
        </p:nvSpPr>
        <p:spPr>
          <a:xfrm>
            <a:off x="5011838" y="504409"/>
            <a:ext cx="4060162" cy="338554"/>
          </a:xfrm>
          <a:prstGeom prst="rect">
            <a:avLst/>
          </a:prstGeom>
          <a:noFill/>
        </p:spPr>
        <p:txBody>
          <a:bodyPr wrap="square">
            <a:spAutoFit/>
          </a:bodyPr>
          <a:lstStyle/>
          <a:p>
            <a:pPr algn="r"/>
            <a:r>
              <a:rPr kumimoji="1" lang="ja-JP" altLang="en-US" sz="1600" dirty="0">
                <a:solidFill>
                  <a:schemeClr val="accent4"/>
                </a:solidFill>
              </a:rPr>
              <a:t>同じ軌道の数を使えば</a:t>
            </a:r>
            <a:r>
              <a:rPr kumimoji="1" lang="en-US" altLang="ja-JP" sz="1600" dirty="0">
                <a:solidFill>
                  <a:schemeClr val="accent4"/>
                </a:solidFill>
              </a:rPr>
              <a:t>CI</a:t>
            </a:r>
            <a:r>
              <a:rPr kumimoji="1" lang="ja-JP" altLang="en-US" sz="1600" dirty="0">
                <a:solidFill>
                  <a:schemeClr val="accent4"/>
                </a:solidFill>
              </a:rPr>
              <a:t>よりも正確</a:t>
            </a:r>
            <a:r>
              <a:rPr kumimoji="1" lang="en-US" altLang="ja-JP" sz="1600" dirty="0">
                <a:solidFill>
                  <a:schemeClr val="accent4"/>
                </a:solidFill>
              </a:rPr>
              <a:t>.</a:t>
            </a:r>
            <a:endParaRPr kumimoji="1" lang="ja-JP" altLang="en-US" sz="1600" dirty="0">
              <a:solidFill>
                <a:schemeClr val="accent4"/>
              </a:solidFill>
            </a:endParaRPr>
          </a:p>
        </p:txBody>
      </p:sp>
      <p:sp>
        <p:nvSpPr>
          <p:cNvPr id="4" name="フッター プレースホルダー 3">
            <a:extLst>
              <a:ext uri="{FF2B5EF4-FFF2-40B4-BE49-F238E27FC236}">
                <a16:creationId xmlns:a16="http://schemas.microsoft.com/office/drawing/2014/main" id="{088489CB-1E69-75C7-3623-813FAB3E78FE}"/>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77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7D7D2-E00D-4AD3-1D56-BE9057F17B5D}"/>
              </a:ext>
            </a:extLst>
          </p:cNvPr>
          <p:cNvSpPr>
            <a:spLocks noGrp="1"/>
          </p:cNvSpPr>
          <p:nvPr>
            <p:ph type="ctrTitle"/>
          </p:nvPr>
        </p:nvSpPr>
        <p:spPr/>
        <p:txBody>
          <a:bodyPr/>
          <a:lstStyle/>
          <a:p>
            <a:r>
              <a:rPr kumimoji="1" lang="en-US" altLang="ja-JP" dirty="0"/>
              <a:t>10. </a:t>
            </a:r>
            <a:r>
              <a:rPr kumimoji="1" lang="ja-JP" altLang="en-US" dirty="0"/>
              <a:t>化学反応</a:t>
            </a:r>
          </a:p>
        </p:txBody>
      </p:sp>
      <p:sp>
        <p:nvSpPr>
          <p:cNvPr id="3" name="字幕 2">
            <a:extLst>
              <a:ext uri="{FF2B5EF4-FFF2-40B4-BE49-F238E27FC236}">
                <a16:creationId xmlns:a16="http://schemas.microsoft.com/office/drawing/2014/main" id="{EF6AB1E2-90EF-944C-EF25-A09A4A233D6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70049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E36-3030-28F0-5588-3E5814D93294}"/>
            </a:ext>
          </a:extLst>
        </p:cNvPr>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426B7DC3-7161-EC62-2AEB-919EE80FA804}"/>
              </a:ext>
            </a:extLst>
          </p:cNvPr>
          <p:cNvSpPr>
            <a:spLocks noGrp="1"/>
          </p:cNvSpPr>
          <p:nvPr>
            <p:ph type="ftr" sz="quarter" idx="15"/>
          </p:nvPr>
        </p:nvSpPr>
        <p:spPr/>
        <p:txBody>
          <a:bodyPr/>
          <a:lstStyle/>
          <a:p>
            <a:r>
              <a:rPr lang="en-US" altLang="ja-JP"/>
              <a:t>© 2024 Shuhei Ohno</a:t>
            </a:r>
            <a:endParaRPr lang="en-US" altLang="ja-JP" dirty="0"/>
          </a:p>
        </p:txBody>
      </p:sp>
      <p:sp>
        <p:nvSpPr>
          <p:cNvPr id="10" name="タイトル 9">
            <a:extLst>
              <a:ext uri="{FF2B5EF4-FFF2-40B4-BE49-F238E27FC236}">
                <a16:creationId xmlns:a16="http://schemas.microsoft.com/office/drawing/2014/main" id="{63CE18C8-861D-0EDA-C0FB-16BC363F89FF}"/>
              </a:ext>
            </a:extLst>
          </p:cNvPr>
          <p:cNvSpPr>
            <a:spLocks noGrp="1"/>
          </p:cNvSpPr>
          <p:nvPr>
            <p:ph type="title"/>
          </p:nvPr>
        </p:nvSpPr>
        <p:spPr/>
        <p:txBody>
          <a:bodyPr/>
          <a:lstStyle/>
          <a:p>
            <a:r>
              <a:rPr lang="ja-JP" altLang="en-US" dirty="0"/>
              <a:t>化学反応と反応障壁</a:t>
            </a:r>
          </a:p>
        </p:txBody>
      </p:sp>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C12D454-9284-5A5A-A59A-5F491CA1921B}"/>
                  </a:ext>
                </a:extLst>
              </p:cNvPr>
              <p:cNvSpPr>
                <a:spLocks noGrp="1"/>
              </p:cNvSpPr>
              <p:nvPr>
                <p:ph idx="1"/>
              </p:nvPr>
            </p:nvSpPr>
            <p:spPr>
              <a:xfrm>
                <a:off x="468000" y="843749"/>
                <a:ext cx="8208000" cy="2786134"/>
              </a:xfrm>
            </p:spPr>
            <p:txBody>
              <a:bodyPr/>
              <a:lstStyle/>
              <a:p>
                <a:r>
                  <a:rPr lang="ja-JP" altLang="en-US" dirty="0"/>
                  <a:t>最も簡単な化学反応は水素分子の解離反応であろう</a:t>
                </a:r>
                <a:r>
                  <a:rPr lang="en-US" altLang="ja-JP" dirty="0"/>
                  <a:t>. </a:t>
                </a:r>
                <a:r>
                  <a:rPr lang="ja-JP" altLang="en-US" dirty="0"/>
                  <a:t>通常は</a:t>
                </a:r>
                <a:r>
                  <a:rPr lang="en-US" altLang="ja-JP" dirty="0"/>
                  <a:t>2</a:t>
                </a:r>
                <a:r>
                  <a:rPr lang="ja-JP" altLang="en-US" dirty="0"/>
                  <a:t>つの水素原子に解離する反応</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r>
                        <a:rPr lang="en-US" altLang="ja-JP" b="0" i="1" dirty="0" smtClean="0">
                          <a:latin typeface="Cambria Math" panose="02040503050406030204" pitchFamily="18" charset="0"/>
                        </a:rPr>
                        <m:t>→</m:t>
                      </m:r>
                      <m:r>
                        <m:rPr>
                          <m:sty m:val="p"/>
                        </m:rPr>
                        <a:rPr lang="en-US" altLang="ja-JP" b="0" i="0" dirty="0" smtClean="0">
                          <a:latin typeface="Cambria Math" panose="02040503050406030204" pitchFamily="18" charset="0"/>
                        </a:rPr>
                        <m:t>H</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H</m:t>
                      </m:r>
                    </m:oMath>
                  </m:oMathPara>
                </a14:m>
                <a:endParaRPr lang="ja-JP" altLang="en-US" dirty="0"/>
              </a:p>
              <a:p>
                <a:r>
                  <a:rPr lang="ja-JP" altLang="en-US" dirty="0"/>
                  <a:t>を思い浮かべるだろうが</a:t>
                </a:r>
                <a:r>
                  <a:rPr lang="en-US" altLang="ja-JP" dirty="0"/>
                  <a:t>, </a:t>
                </a:r>
                <a:r>
                  <a:rPr lang="ja-JP" altLang="en-US" dirty="0"/>
                  <a:t>電子が</a:t>
                </a:r>
                <a:r>
                  <a:rPr lang="en-US" altLang="ja-JP" dirty="0"/>
                  <a:t>1</a:t>
                </a:r>
                <a:r>
                  <a:rPr lang="ja-JP" altLang="en-US" dirty="0"/>
                  <a:t>つ飛び出して水素分子イオンになる反応</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r>
                        <a:rPr lang="en-US" altLang="ja-JP" b="0" i="1" dirty="0" smtClean="0">
                          <a:latin typeface="Cambria Math" panose="02040503050406030204" pitchFamily="18" charset="0"/>
                        </a:rPr>
                        <m:t>→</m:t>
                      </m:r>
                      <m:sSubSup>
                        <m:sSubSupPr>
                          <m:ctrlPr>
                            <a:rPr lang="en-US" altLang="ja-JP" b="0" i="1" dirty="0" smtClean="0">
                              <a:latin typeface="Cambria Math" panose="02040503050406030204" pitchFamily="18" charset="0"/>
                            </a:rPr>
                          </m:ctrlPr>
                        </m:sSubSup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up>
                          <m:r>
                            <a:rPr lang="en-US" altLang="ja-JP" b="0" i="0" dirty="0" smtClean="0">
                              <a:latin typeface="Cambria Math" panose="02040503050406030204" pitchFamily="18" charset="0"/>
                            </a:rPr>
                            <m:t>+</m:t>
                          </m:r>
                        </m:sup>
                      </m:sSubSup>
                      <m:r>
                        <a:rPr lang="en-US" altLang="ja-JP" b="0" i="0"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m:rPr>
                              <m:sty m:val="p"/>
                            </m:rPr>
                            <a:rPr lang="en-US" altLang="ja-JP" b="0" i="0" dirty="0" smtClean="0">
                              <a:latin typeface="Cambria Math" panose="02040503050406030204" pitchFamily="18" charset="0"/>
                            </a:rPr>
                            <m:t>e</m:t>
                          </m:r>
                        </m:e>
                        <m:sup>
                          <m:r>
                            <a:rPr lang="en-US" altLang="ja-JP" b="0" i="0" dirty="0" smtClean="0">
                              <a:latin typeface="Cambria Math" panose="02040503050406030204" pitchFamily="18" charset="0"/>
                            </a:rPr>
                            <m:t>−</m:t>
                          </m:r>
                        </m:sup>
                      </m:sSup>
                    </m:oMath>
                  </m:oMathPara>
                </a14:m>
                <a:endParaRPr lang="en-US" altLang="ja-JP" b="0" dirty="0">
                  <a:latin typeface="Cambria Math" panose="02040503050406030204" pitchFamily="18" charset="0"/>
                </a:endParaRPr>
              </a:p>
              <a:p>
                <a:r>
                  <a:rPr lang="ja-JP" altLang="en-US" dirty="0">
                    <a:latin typeface="Cambria Math" panose="02040503050406030204" pitchFamily="18" charset="0"/>
                  </a:rPr>
                  <a:t>も考えられるはずである</a:t>
                </a:r>
                <a:r>
                  <a:rPr lang="en-US" altLang="ja-JP" dirty="0">
                    <a:latin typeface="Cambria Math" panose="02040503050406030204" pitchFamily="18" charset="0"/>
                  </a:rPr>
                  <a:t>. </a:t>
                </a:r>
                <a:r>
                  <a:rPr lang="ja-JP" altLang="en-US" dirty="0">
                    <a:latin typeface="Cambria Math" panose="02040503050406030204" pitchFamily="18" charset="0"/>
                  </a:rPr>
                  <a:t>さて</a:t>
                </a:r>
                <a:r>
                  <a:rPr lang="en-US" altLang="ja-JP" dirty="0">
                    <a:latin typeface="Cambria Math" panose="02040503050406030204" pitchFamily="18" charset="0"/>
                  </a:rPr>
                  <a:t>, </a:t>
                </a:r>
                <a:r>
                  <a:rPr lang="ja-JP" altLang="en-US" dirty="0">
                    <a:latin typeface="Cambria Math" panose="02040503050406030204" pitchFamily="18" charset="0"/>
                  </a:rPr>
                  <a:t>なぜ化学反応は後者には進まないのだろうか？それは</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H</m:t>
                    </m:r>
                    <m:r>
                      <a:rPr lang="en-US" altLang="ja-JP" b="0" i="1" smtClean="0">
                        <a:latin typeface="Cambria Math" panose="02040503050406030204" pitchFamily="18" charset="0"/>
                      </a:rPr>
                      <m:t>)</m:t>
                    </m:r>
                  </m:oMath>
                </a14:m>
                <a:r>
                  <a:rPr lang="ja-JP" altLang="en-US" dirty="0">
                    <a:latin typeface="Cambria Math" panose="02040503050406030204" pitchFamily="18" charset="0"/>
                  </a:rPr>
                  <a:t>と</a:t>
                </a:r>
                <a14:m>
                  <m:oMath xmlns:m="http://schemas.openxmlformats.org/officeDocument/2006/math">
                    <m:r>
                      <a:rPr lang="en-US" altLang="ja-JP" i="1">
                        <a:latin typeface="Cambria Math" panose="02040503050406030204" pitchFamily="18" charset="0"/>
                      </a:rPr>
                      <m:t>𝐸</m:t>
                    </m:r>
                    <m:r>
                      <a:rPr lang="en-US" altLang="ja-JP" i="1">
                        <a:latin typeface="Cambria Math" panose="02040503050406030204" pitchFamily="18" charset="0"/>
                      </a:rPr>
                      <m:t>(</m:t>
                    </m:r>
                    <m:sSubSup>
                      <m:sSubSupPr>
                        <m:ctrlPr>
                          <a:rPr lang="en-US" altLang="ja-JP" b="0" i="1" smtClean="0">
                            <a:latin typeface="Cambria Math" panose="02040503050406030204" pitchFamily="18" charset="0"/>
                          </a:rPr>
                        </m:ctrlPr>
                      </m:sSubSupPr>
                      <m:e>
                        <m:r>
                          <m:rPr>
                            <m:sty m:val="p"/>
                          </m:rPr>
                          <a:rPr lang="en-US" altLang="ja-JP">
                            <a:latin typeface="Cambria Math" panose="02040503050406030204" pitchFamily="18" charset="0"/>
                          </a:rPr>
                          <m:t>H</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m:t>
                        </m:r>
                      </m:sup>
                    </m:sSubSup>
                    <m:r>
                      <a:rPr lang="en-US" altLang="ja-JP" i="1">
                        <a:latin typeface="Cambria Math" panose="02040503050406030204" pitchFamily="18" charset="0"/>
                      </a:rPr>
                      <m:t>)</m:t>
                    </m:r>
                  </m:oMath>
                </a14:m>
                <a:r>
                  <a:rPr lang="ja-JP" altLang="en-US" dirty="0">
                    <a:latin typeface="Cambria Math" panose="02040503050406030204" pitchFamily="18" charset="0"/>
                  </a:rPr>
                  <a:t>を比較すれば説明できる</a:t>
                </a:r>
                <a:r>
                  <a:rPr lang="en-US" altLang="ja-JP" dirty="0">
                    <a:latin typeface="Cambria Math" panose="02040503050406030204" pitchFamily="18" charset="0"/>
                  </a:rPr>
                  <a:t>. </a:t>
                </a:r>
                <a:r>
                  <a:rPr lang="ja-JP" altLang="en-US" dirty="0"/>
                  <a:t>しかし</a:t>
                </a:r>
                <a:r>
                  <a:rPr lang="en-US" altLang="ja-JP" dirty="0"/>
                  <a:t>, </a:t>
                </a:r>
                <a:r>
                  <a:rPr lang="ja-JP" altLang="en-US" dirty="0"/>
                  <a:t>一般には化学反応の方向はエネルギーの低さだけで決まるわけではない</a:t>
                </a:r>
                <a:r>
                  <a:rPr lang="en-US" altLang="ja-JP" dirty="0"/>
                  <a:t>.</a:t>
                </a:r>
                <a:endParaRPr lang="ja-JP" altLang="en-US" dirty="0"/>
              </a:p>
              <a:p>
                <a:endParaRPr lang="en-US" altLang="ja-JP" b="0" dirty="0">
                  <a:latin typeface="Cambria Math" panose="02040503050406030204" pitchFamily="18" charset="0"/>
                </a:endParaRPr>
              </a:p>
              <a:p>
                <a:r>
                  <a:rPr lang="en-US" altLang="ja-JP" dirty="0"/>
                  <a:t>Coming soon...</a:t>
                </a:r>
                <a:endParaRPr kumimoji="1" lang="ja-JP" altLang="en-US" dirty="0"/>
              </a:p>
              <a:p>
                <a:endParaRPr lang="en-US" altLang="ja-JP" b="0" dirty="0">
                  <a:latin typeface="Cambria Math" panose="02040503050406030204" pitchFamily="18" charset="0"/>
                </a:endParaRPr>
              </a:p>
            </p:txBody>
          </p:sp>
        </mc:Choice>
        <mc:Fallback xmlns="">
          <p:sp>
            <p:nvSpPr>
              <p:cNvPr id="5" name="コンテンツ プレースホルダー 4">
                <a:extLst>
                  <a:ext uri="{FF2B5EF4-FFF2-40B4-BE49-F238E27FC236}">
                    <a16:creationId xmlns:a16="http://schemas.microsoft.com/office/drawing/2014/main" id="{FC12D454-9284-5A5A-A59A-5F491CA1921B}"/>
                  </a:ext>
                </a:extLst>
              </p:cNvPr>
              <p:cNvSpPr>
                <a:spLocks noGrp="1" noRot="1" noChangeAspect="1" noMove="1" noResize="1" noEditPoints="1" noAdjustHandles="1" noChangeArrowheads="1" noChangeShapeType="1" noTextEdit="1"/>
              </p:cNvSpPr>
              <p:nvPr>
                <p:ph idx="1"/>
              </p:nvPr>
            </p:nvSpPr>
            <p:spPr>
              <a:xfrm>
                <a:off x="468000" y="843749"/>
                <a:ext cx="8208000" cy="2786134"/>
              </a:xfrm>
              <a:blipFill>
                <a:blip r:embed="rId2"/>
                <a:stretch>
                  <a:fillRect/>
                </a:stretch>
              </a:blipFill>
            </p:spPr>
            <p:txBody>
              <a:bodyPr/>
              <a:lstStyle/>
              <a:p>
                <a:r>
                  <a:rPr lang="ja-JP" altLang="en-US">
                    <a:noFill/>
                  </a:rPr>
                  <a:t> </a:t>
                </a:r>
              </a:p>
            </p:txBody>
          </p:sp>
        </mc:Fallback>
      </mc:AlternateContent>
      <p:sp>
        <p:nvSpPr>
          <p:cNvPr id="2" name="テキスト プレースホルダー 1">
            <a:extLst>
              <a:ext uri="{FF2B5EF4-FFF2-40B4-BE49-F238E27FC236}">
                <a16:creationId xmlns:a16="http://schemas.microsoft.com/office/drawing/2014/main" id="{F1773202-2F82-91D3-BE55-138D16DEF100}"/>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C0E7D1B-1EA5-9AD8-EA34-F5478A4A2D64}"/>
              </a:ext>
            </a:extLst>
          </p:cNvPr>
          <p:cNvSpPr>
            <a:spLocks noGrp="1"/>
          </p:cNvSpPr>
          <p:nvPr>
            <p:ph type="sldNum" sz="quarter" idx="14"/>
          </p:nvPr>
        </p:nvSpPr>
        <p:spPr/>
        <p:txBody>
          <a:bodyPr/>
          <a:lstStyle/>
          <a:p>
            <a:fld id="{44CC7441-4F6D-4D99-AEAC-28C0433C7008}" type="slidenum">
              <a:rPr lang="ja-JP" altLang="en-US" smtClean="0"/>
              <a:pPr/>
              <a:t>101</a:t>
            </a:fld>
            <a:endParaRPr lang="ja-JP" altLang="en-US"/>
          </a:p>
        </p:txBody>
      </p:sp>
    </p:spTree>
    <p:extLst>
      <p:ext uri="{BB962C8B-B14F-4D97-AF65-F5344CB8AC3E}">
        <p14:creationId xmlns:p14="http://schemas.microsoft.com/office/powerpoint/2010/main" val="139097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858A-672B-D82F-D4F6-CA5C189234FA}"/>
            </a:ext>
          </a:extLst>
        </p:cNvPr>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3E313F24-27B5-9940-BA58-9D023D5C12EF}"/>
              </a:ext>
            </a:extLst>
          </p:cNvPr>
          <p:cNvSpPr>
            <a:spLocks noGrp="1"/>
          </p:cNvSpPr>
          <p:nvPr>
            <p:ph type="ftr" sz="quarter" idx="16"/>
          </p:nvPr>
        </p:nvSpPr>
        <p:spPr/>
        <p:txBody>
          <a:bodyPr/>
          <a:lstStyle/>
          <a:p>
            <a:r>
              <a:rPr lang="en-US" altLang="ja-JP"/>
              <a:t>© 2024 Shuhei Ohno</a:t>
            </a:r>
            <a:endParaRPr lang="en-US" altLang="ja-JP" dirty="0"/>
          </a:p>
        </p:txBody>
      </p:sp>
      <p:sp>
        <p:nvSpPr>
          <p:cNvPr id="5" name="コンテンツ プレースホルダー 4">
            <a:extLst>
              <a:ext uri="{FF2B5EF4-FFF2-40B4-BE49-F238E27FC236}">
                <a16:creationId xmlns:a16="http://schemas.microsoft.com/office/drawing/2014/main" id="{86B1F2E5-2812-1A76-E6E2-76246AAF297D}"/>
              </a:ext>
            </a:extLst>
          </p:cNvPr>
          <p:cNvSpPr>
            <a:spLocks noGrp="1"/>
          </p:cNvSpPr>
          <p:nvPr>
            <p:ph idx="1"/>
          </p:nvPr>
        </p:nvSpPr>
        <p:spPr>
          <a:xfrm>
            <a:off x="468000" y="843750"/>
            <a:ext cx="2736000" cy="2170453"/>
          </a:xfrm>
        </p:spPr>
        <p:txBody>
          <a:bodyPr/>
          <a:lstStyle/>
          <a:p>
            <a:r>
              <a:rPr lang="en-US" altLang="ja-JP" dirty="0"/>
              <a:t>NH</a:t>
            </a:r>
            <a:r>
              <a:rPr lang="ja-JP" altLang="en-US" dirty="0"/>
              <a:t>₃は三角錐型をしている</a:t>
            </a:r>
            <a:r>
              <a:rPr lang="en-US" altLang="ja-JP" dirty="0"/>
              <a:t>. </a:t>
            </a:r>
            <a:r>
              <a:rPr lang="ja-JP" altLang="en-US" dirty="0"/>
              <a:t>この傘がひっくり返るとき</a:t>
            </a:r>
            <a:r>
              <a:rPr lang="en-US" altLang="ja-JP" dirty="0"/>
              <a:t>, </a:t>
            </a:r>
            <a:r>
              <a:rPr lang="ja-JP" altLang="en-US" dirty="0"/>
              <a:t>平面構造を経由するになったとき</a:t>
            </a:r>
            <a:r>
              <a:rPr lang="en-US" altLang="ja-JP" dirty="0"/>
              <a:t>, </a:t>
            </a:r>
            <a:r>
              <a:rPr lang="ja-JP" altLang="en-US" dirty="0"/>
              <a:t>ポテンシャルエネルギー局面上の極大値あるいは鞍点に位置する</a:t>
            </a:r>
            <a:r>
              <a:rPr lang="en-US" altLang="ja-JP" dirty="0"/>
              <a:t>, </a:t>
            </a:r>
            <a:r>
              <a:rPr lang="ja-JP" altLang="en-US" dirty="0"/>
              <a:t>遷移状態である</a:t>
            </a:r>
            <a:endParaRPr lang="en-US" altLang="ja-JP" dirty="0"/>
          </a:p>
          <a:p>
            <a:endParaRPr lang="ja-JP" altLang="en-US" dirty="0"/>
          </a:p>
          <a:p>
            <a:endParaRPr lang="ja-JP" altLang="en-US" dirty="0"/>
          </a:p>
        </p:txBody>
      </p:sp>
      <p:sp>
        <p:nvSpPr>
          <p:cNvPr id="2" name="テキスト プレースホルダー 1">
            <a:extLst>
              <a:ext uri="{FF2B5EF4-FFF2-40B4-BE49-F238E27FC236}">
                <a16:creationId xmlns:a16="http://schemas.microsoft.com/office/drawing/2014/main" id="{6C7B67E2-B9CD-94F9-D968-AF5B89C50501}"/>
              </a:ext>
            </a:extLst>
          </p:cNvPr>
          <p:cNvSpPr>
            <a:spLocks noGrp="1"/>
          </p:cNvSpPr>
          <p:nvPr>
            <p:ph type="body" sz="quarter" idx="13"/>
          </p:nvPr>
        </p:nvSpPr>
        <p:spPr/>
        <p:txBody>
          <a:bodyPr/>
          <a:lstStyle/>
          <a:p>
            <a:endParaRPr lang="ja-JP" altLang="en-US"/>
          </a:p>
        </p:txBody>
      </p:sp>
      <p:sp>
        <p:nvSpPr>
          <p:cNvPr id="7" name="コンテンツ プレースホルダー 6">
            <a:extLst>
              <a:ext uri="{FF2B5EF4-FFF2-40B4-BE49-F238E27FC236}">
                <a16:creationId xmlns:a16="http://schemas.microsoft.com/office/drawing/2014/main" id="{7B7B1A37-D4CB-D286-BB8B-67D9E0C34E8A}"/>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lang="ja-JP" altLang="en-US" dirty="0"/>
          </a:p>
        </p:txBody>
      </p:sp>
      <p:sp>
        <p:nvSpPr>
          <p:cNvPr id="10" name="タイトル 9">
            <a:extLst>
              <a:ext uri="{FF2B5EF4-FFF2-40B4-BE49-F238E27FC236}">
                <a16:creationId xmlns:a16="http://schemas.microsoft.com/office/drawing/2014/main" id="{34124F0F-DE38-48D9-2796-67D67E35FED6}"/>
              </a:ext>
            </a:extLst>
          </p:cNvPr>
          <p:cNvSpPr>
            <a:spLocks noGrp="1"/>
          </p:cNvSpPr>
          <p:nvPr>
            <p:ph type="title"/>
          </p:nvPr>
        </p:nvSpPr>
        <p:spPr/>
        <p:txBody>
          <a:bodyPr/>
          <a:lstStyle/>
          <a:p>
            <a:r>
              <a:rPr lang="en-US" altLang="ja-JP" dirty="0"/>
              <a:t>IRC</a:t>
            </a:r>
            <a:r>
              <a:rPr lang="ja-JP" altLang="en-US" dirty="0"/>
              <a:t>計算</a:t>
            </a:r>
          </a:p>
        </p:txBody>
      </p:sp>
      <p:sp>
        <p:nvSpPr>
          <p:cNvPr id="4" name="スライド番号プレースホルダー 3">
            <a:extLst>
              <a:ext uri="{FF2B5EF4-FFF2-40B4-BE49-F238E27FC236}">
                <a16:creationId xmlns:a16="http://schemas.microsoft.com/office/drawing/2014/main" id="{90DA9408-616C-1382-850A-67817930A016}"/>
              </a:ext>
            </a:extLst>
          </p:cNvPr>
          <p:cNvSpPr>
            <a:spLocks noGrp="1"/>
          </p:cNvSpPr>
          <p:nvPr>
            <p:ph type="sldNum" sz="quarter" idx="15"/>
          </p:nvPr>
        </p:nvSpPr>
        <p:spPr/>
        <p:txBody>
          <a:bodyPr/>
          <a:lstStyle/>
          <a:p>
            <a:fld id="{44CC7441-4F6D-4D99-AEAC-28C0433C7008}" type="slidenum">
              <a:rPr lang="ja-JP" altLang="en-US" smtClean="0"/>
              <a:pPr/>
              <a:t>102</a:t>
            </a:fld>
            <a:endParaRPr lang="ja-JP" altLang="en-US"/>
          </a:p>
        </p:txBody>
      </p:sp>
    </p:spTree>
    <p:extLst>
      <p:ext uri="{BB962C8B-B14F-4D97-AF65-F5344CB8AC3E}">
        <p14:creationId xmlns:p14="http://schemas.microsoft.com/office/powerpoint/2010/main" val="37757416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7109578-D201-BB54-537B-6862D236EA02}"/>
              </a:ext>
            </a:extLst>
          </p:cNvPr>
          <p:cNvSpPr>
            <a:spLocks noGrp="1"/>
          </p:cNvSpPr>
          <p:nvPr>
            <p:ph type="ftr" sz="quarter" idx="15"/>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055DD96B-5B9C-D915-56C6-2F3C57477E94}"/>
              </a:ext>
            </a:extLst>
          </p:cNvPr>
          <p:cNvSpPr>
            <a:spLocks noGrp="1"/>
          </p:cNvSpPr>
          <p:nvPr>
            <p:ph type="title"/>
          </p:nvPr>
        </p:nvSpPr>
        <p:spPr/>
        <p:txBody>
          <a:bodyPr/>
          <a:lstStyle/>
          <a:p>
            <a:r>
              <a:rPr kumimoji="1" lang="ja-JP" altLang="en-US" dirty="0"/>
              <a:t>演習：</a:t>
            </a:r>
            <a:r>
              <a:rPr kumimoji="1" lang="en-US" altLang="ja-JP" dirty="0"/>
              <a:t>S</a:t>
            </a:r>
            <a:r>
              <a:rPr kumimoji="1" lang="en-US" altLang="ja-JP" baseline="-25000" dirty="0"/>
              <a:t>N</a:t>
            </a:r>
            <a:r>
              <a:rPr kumimoji="1" lang="en-US" altLang="ja-JP" dirty="0"/>
              <a:t>2</a:t>
            </a:r>
            <a:r>
              <a:rPr kumimoji="1" lang="ja-JP" altLang="en-US" dirty="0"/>
              <a:t>反応</a:t>
            </a:r>
          </a:p>
        </p:txBody>
      </p:sp>
      <p:sp>
        <p:nvSpPr>
          <p:cNvPr id="4" name="コンテンツ プレースホルダー 3">
            <a:extLst>
              <a:ext uri="{FF2B5EF4-FFF2-40B4-BE49-F238E27FC236}">
                <a16:creationId xmlns:a16="http://schemas.microsoft.com/office/drawing/2014/main" id="{3FE4766F-3C68-27D6-395F-4233E5EBD2B5}"/>
              </a:ext>
            </a:extLst>
          </p:cNvPr>
          <p:cNvSpPr>
            <a:spLocks noGrp="1"/>
          </p:cNvSpPr>
          <p:nvPr>
            <p:ph idx="1"/>
          </p:nvPr>
        </p:nvSpPr>
        <p:spPr>
          <a:xfrm>
            <a:off x="468000" y="843749"/>
            <a:ext cx="8208000" cy="653114"/>
          </a:xfrm>
        </p:spPr>
        <p:txBody>
          <a:bodyPr/>
          <a:lstStyle/>
          <a:p>
            <a:r>
              <a:rPr lang="en-US" altLang="ja-JP" dirty="0"/>
              <a:t>Coming soon...</a:t>
            </a:r>
            <a:endParaRPr kumimoji="1" lang="ja-JP" altLang="en-US" dirty="0"/>
          </a:p>
          <a:p>
            <a:endParaRPr kumimoji="1" lang="ja-JP" altLang="en-US" dirty="0"/>
          </a:p>
        </p:txBody>
      </p:sp>
      <p:sp>
        <p:nvSpPr>
          <p:cNvPr id="5" name="テキスト プレースホルダー 4">
            <a:extLst>
              <a:ext uri="{FF2B5EF4-FFF2-40B4-BE49-F238E27FC236}">
                <a16:creationId xmlns:a16="http://schemas.microsoft.com/office/drawing/2014/main" id="{E56D19AA-0EBF-6809-B4EC-E976D38630B3}"/>
              </a:ext>
            </a:extLst>
          </p:cNvPr>
          <p:cNvSpPr>
            <a:spLocks noGrp="1"/>
          </p:cNvSpPr>
          <p:nvPr>
            <p:ph type="body" sz="quarter" idx="13"/>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FB4756-96FE-7465-236E-9A563655B3FB}"/>
              </a:ext>
            </a:extLst>
          </p:cNvPr>
          <p:cNvSpPr>
            <a:spLocks noGrp="1"/>
          </p:cNvSpPr>
          <p:nvPr>
            <p:ph type="sldNum" sz="quarter" idx="14"/>
          </p:nvPr>
        </p:nvSpPr>
        <p:spPr/>
        <p:txBody>
          <a:bodyPr/>
          <a:lstStyle/>
          <a:p>
            <a:fld id="{44CC7441-4F6D-4D99-AEAC-28C0433C7008}" type="slidenum">
              <a:rPr kumimoji="1" lang="ja-JP" altLang="en-US" smtClean="0"/>
              <a:pPr/>
              <a:t>103</a:t>
            </a:fld>
            <a:endParaRPr kumimoji="1" lang="ja-JP" altLang="en-US" dirty="0"/>
          </a:p>
        </p:txBody>
      </p:sp>
    </p:spTree>
    <p:extLst>
      <p:ext uri="{BB962C8B-B14F-4D97-AF65-F5344CB8AC3E}">
        <p14:creationId xmlns:p14="http://schemas.microsoft.com/office/powerpoint/2010/main" val="1080836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10. </a:t>
            </a:r>
            <a:r>
              <a:rPr lang="ja-JP" altLang="en-US" dirty="0"/>
              <a:t>おわりに</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pPr>
              <a:lnSpc>
                <a:spcPct val="100000"/>
              </a:lnSpc>
            </a:pPr>
            <a:endParaRPr lang="en-US" altLang="ja-JP" dirty="0"/>
          </a:p>
        </p:txBody>
      </p:sp>
    </p:spTree>
    <p:extLst>
      <p:ext uri="{BB962C8B-B14F-4D97-AF65-F5344CB8AC3E}">
        <p14:creationId xmlns:p14="http://schemas.microsoft.com/office/powerpoint/2010/main" val="39551592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B2D0-9F01-0B74-AFD0-FED0491704C1}"/>
              </a:ext>
            </a:extLst>
          </p:cNvPr>
          <p:cNvSpPr>
            <a:spLocks noGrp="1"/>
          </p:cNvSpPr>
          <p:nvPr>
            <p:ph type="title"/>
          </p:nvPr>
        </p:nvSpPr>
        <p:spPr/>
        <p:txBody>
          <a:bodyPr/>
          <a:lstStyle/>
          <a:p>
            <a:r>
              <a:rPr lang="ja-JP" altLang="en-US" dirty="0"/>
              <a:t>よくあるエラーの原因</a:t>
            </a:r>
            <a:endParaRPr kumimoji="1" lang="ja-JP" altLang="en-US" dirty="0"/>
          </a:p>
        </p:txBody>
      </p:sp>
      <p:sp>
        <p:nvSpPr>
          <p:cNvPr id="3" name="コンテンツ プレースホルダー 2">
            <a:extLst>
              <a:ext uri="{FF2B5EF4-FFF2-40B4-BE49-F238E27FC236}">
                <a16:creationId xmlns:a16="http://schemas.microsoft.com/office/drawing/2014/main" id="{7E8FA1BA-0290-7372-939D-4D5C342ECC34}"/>
              </a:ext>
            </a:extLst>
          </p:cNvPr>
          <p:cNvSpPr>
            <a:spLocks noGrp="1"/>
          </p:cNvSpPr>
          <p:nvPr>
            <p:ph idx="1"/>
          </p:nvPr>
        </p:nvSpPr>
        <p:spPr>
          <a:xfrm>
            <a:off x="468000" y="843749"/>
            <a:ext cx="8208000" cy="3189193"/>
          </a:xfrm>
        </p:spPr>
        <p:txBody>
          <a:bodyPr/>
          <a:lstStyle/>
          <a:p>
            <a:pPr marL="285750" indent="-285750">
              <a:buFont typeface="Arial" panose="020B0604020202020204" pitchFamily="34" charset="0"/>
              <a:buChar char="•"/>
            </a:pPr>
            <a:r>
              <a:rPr kumimoji="1" lang="en-US" altLang="ja-JP" dirty="0"/>
              <a:t>99</a:t>
            </a:r>
            <a:r>
              <a:rPr kumimoji="1" lang="ja-JP" altLang="en-US" dirty="0"/>
              <a:t>割はスペルミス</a:t>
            </a:r>
            <a:endParaRPr kumimoji="1" lang="en-US" altLang="ja-JP" dirty="0"/>
          </a:p>
          <a:p>
            <a:pPr marL="285750" indent="-285750">
              <a:buFont typeface="Arial" panose="020B0604020202020204" pitchFamily="34" charset="0"/>
              <a:buChar char="•"/>
            </a:pPr>
            <a:r>
              <a:rPr kumimoji="1" lang="ja-JP" altLang="en-US" dirty="0"/>
              <a:t>インプットの下</a:t>
            </a:r>
            <a:r>
              <a:rPr kumimoji="1" lang="en-US" altLang="ja-JP" dirty="0"/>
              <a:t>3</a:t>
            </a:r>
            <a:r>
              <a:rPr kumimoji="1" lang="ja-JP" altLang="en-US" dirty="0"/>
              <a:t>行は空行を入れないといけない</a:t>
            </a:r>
            <a:endParaRPr kumimoji="1" lang="en-US" altLang="ja-JP" dirty="0"/>
          </a:p>
          <a:p>
            <a:pPr marL="285750" indent="-285750">
              <a:buFont typeface="Arial" panose="020B0604020202020204" pitchFamily="34" charset="0"/>
              <a:buChar char="•"/>
            </a:pPr>
            <a:r>
              <a:rPr kumimoji="1" lang="ja-JP" altLang="en-US" dirty="0"/>
              <a:t>基底関数や手法の名前が間違っている</a:t>
            </a:r>
            <a:endParaRPr kumimoji="1" lang="en-US" altLang="ja-JP" dirty="0"/>
          </a:p>
          <a:p>
            <a:pPr marL="285750" indent="-285750">
              <a:buFont typeface="Arial" panose="020B0604020202020204" pitchFamily="34" charset="0"/>
              <a:buChar char="•"/>
            </a:pPr>
            <a:r>
              <a:rPr kumimoji="1" lang="ja-JP" altLang="en-US" dirty="0"/>
              <a:t>全角の空白が入っている</a:t>
            </a:r>
            <a:endParaRPr kumimoji="1" lang="en-US" altLang="ja-JP" dirty="0"/>
          </a:p>
          <a:p>
            <a:pPr marL="285750" indent="-285750">
              <a:buFont typeface="Arial" panose="020B0604020202020204" pitchFamily="34" charset="0"/>
              <a:buChar char="•"/>
            </a:pPr>
            <a:r>
              <a:rPr lang="ja-JP" altLang="en-US" dirty="0"/>
              <a:t>半角の空白が足りない</a:t>
            </a:r>
            <a:endParaRPr kumimoji="1" lang="en-US" altLang="ja-JP" dirty="0"/>
          </a:p>
          <a:p>
            <a:pPr marL="285750" indent="-285750">
              <a:buFont typeface="Arial" panose="020B0604020202020204" pitchFamily="34" charset="0"/>
              <a:buChar char="•"/>
            </a:pPr>
            <a:r>
              <a:rPr kumimoji="1" lang="ja-JP" altLang="en-US" dirty="0"/>
              <a:t>ファイルやフォルダの名前に日本語が入っている</a:t>
            </a:r>
            <a:endParaRPr kumimoji="1" lang="en-US" altLang="ja-JP" dirty="0"/>
          </a:p>
          <a:p>
            <a:pPr marL="285750" indent="-285750">
              <a:buFont typeface="Arial" panose="020B0604020202020204" pitchFamily="34" charset="0"/>
              <a:buChar char="•"/>
            </a:pPr>
            <a:r>
              <a:rPr kumimoji="1" lang="ja-JP" altLang="en-US" dirty="0"/>
              <a:t>原子の座標が重なっている</a:t>
            </a:r>
            <a:r>
              <a:rPr kumimoji="1" lang="en-US" altLang="ja-JP" dirty="0"/>
              <a:t>, </a:t>
            </a:r>
            <a:r>
              <a:rPr kumimoji="1" lang="ja-JP" altLang="en-US" dirty="0"/>
              <a:t>近すぎる（１ボーアより近いとエラーが出る）</a:t>
            </a:r>
            <a:endParaRPr kumimoji="1" lang="en-US" altLang="ja-JP" dirty="0"/>
          </a:p>
          <a:p>
            <a:pPr marL="285750" indent="-285750">
              <a:buFont typeface="Arial" panose="020B0604020202020204" pitchFamily="34" charset="0"/>
              <a:buChar char="•"/>
            </a:pPr>
            <a:r>
              <a:rPr lang="ja-JP" altLang="en-US" dirty="0"/>
              <a:t>距離の単位はデフォルトではオングストーム</a:t>
            </a:r>
            <a:r>
              <a:rPr lang="en-US" altLang="ja-JP" dirty="0"/>
              <a:t>. Units=AU</a:t>
            </a:r>
            <a:r>
              <a:rPr lang="ja-JP" altLang="en-US" dirty="0"/>
              <a:t>を指定するとボーアが使える</a:t>
            </a:r>
            <a:r>
              <a:rPr lang="en-US" altLang="ja-JP" dirty="0"/>
              <a:t>.</a:t>
            </a:r>
            <a:endParaRPr kumimoji="1" lang="en-US" altLang="ja-JP" dirty="0"/>
          </a:p>
          <a:p>
            <a:pPr marL="285750" indent="-285750">
              <a:buFont typeface="Arial" panose="020B0604020202020204" pitchFamily="34" charset="0"/>
              <a:buChar char="•"/>
            </a:pPr>
            <a:r>
              <a:rPr lang="en-US" altLang="ja-JP" dirty="0"/>
              <a:t>IRC</a:t>
            </a:r>
            <a:r>
              <a:rPr lang="ja-JP" altLang="en-US" dirty="0"/>
              <a:t>では遷移状態が出発点になっていないといけない</a:t>
            </a:r>
            <a:endParaRPr lang="en-US" altLang="ja-JP" dirty="0"/>
          </a:p>
          <a:p>
            <a:pPr marL="285750" indent="-285750">
              <a:buFont typeface="Arial" panose="020B0604020202020204" pitchFamily="34" charset="0"/>
              <a:buChar char="•"/>
            </a:pPr>
            <a:r>
              <a:rPr kumimoji="1" lang="ja-JP" altLang="en-US" dirty="0"/>
              <a:t>遷移状態を計算するときは </a:t>
            </a:r>
            <a:r>
              <a:rPr lang="en-US" altLang="ja-JP" dirty="0"/>
              <a:t>GV </a:t>
            </a:r>
            <a:r>
              <a:rPr lang="ja-JP" altLang="en-US" dirty="0"/>
              <a:t>の</a:t>
            </a:r>
            <a:r>
              <a:rPr lang="en-US" altLang="ja-JP" dirty="0"/>
              <a:t>Force Constant</a:t>
            </a:r>
            <a:r>
              <a:rPr lang="ja-JP" altLang="en-US" dirty="0"/>
              <a:t>を</a:t>
            </a:r>
            <a:r>
              <a:rPr lang="en-US" altLang="ja-JP" dirty="0"/>
              <a:t>Calculate at all Points </a:t>
            </a:r>
            <a:r>
              <a:rPr lang="ja-JP" altLang="en-US" dirty="0"/>
              <a:t>にすること</a:t>
            </a:r>
            <a:endParaRPr kumimoji="1" lang="en-US" altLang="ja-JP" dirty="0"/>
          </a:p>
        </p:txBody>
      </p:sp>
      <p:sp>
        <p:nvSpPr>
          <p:cNvPr id="4" name="テキスト プレースホルダー 3">
            <a:extLst>
              <a:ext uri="{FF2B5EF4-FFF2-40B4-BE49-F238E27FC236}">
                <a16:creationId xmlns:a16="http://schemas.microsoft.com/office/drawing/2014/main" id="{DEEDA019-7D39-977E-533D-934F00C227C6}"/>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2F4C0D-3F6A-DCF1-F7D6-7C77D824ECFB}"/>
              </a:ext>
            </a:extLst>
          </p:cNvPr>
          <p:cNvSpPr>
            <a:spLocks noGrp="1"/>
          </p:cNvSpPr>
          <p:nvPr>
            <p:ph type="sldNum" sz="quarter" idx="14"/>
          </p:nvPr>
        </p:nvSpPr>
        <p:spPr/>
        <p:txBody>
          <a:bodyPr/>
          <a:lstStyle/>
          <a:p>
            <a:fld id="{44CC7441-4F6D-4D99-AEAC-28C0433C7008}" type="slidenum">
              <a:rPr kumimoji="1" lang="ja-JP" altLang="en-US" smtClean="0"/>
              <a:pPr/>
              <a:t>105</a:t>
            </a:fld>
            <a:endParaRPr kumimoji="1" lang="ja-JP" altLang="en-US" dirty="0"/>
          </a:p>
        </p:txBody>
      </p:sp>
      <p:sp>
        <p:nvSpPr>
          <p:cNvPr id="7" name="フッター プレースホルダー 6">
            <a:extLst>
              <a:ext uri="{FF2B5EF4-FFF2-40B4-BE49-F238E27FC236}">
                <a16:creationId xmlns:a16="http://schemas.microsoft.com/office/drawing/2014/main" id="{F716332B-23C4-D9EF-77FF-249AAA53678D}"/>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72116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E5E62-8447-F8D8-2252-E6ECDBFE932F}"/>
              </a:ext>
            </a:extLst>
          </p:cNvPr>
          <p:cNvSpPr>
            <a:spLocks noGrp="1"/>
          </p:cNvSpPr>
          <p:nvPr>
            <p:ph type="title"/>
          </p:nvPr>
        </p:nvSpPr>
        <p:spPr/>
        <p:txBody>
          <a:bodyPr/>
          <a:lstStyle/>
          <a:p>
            <a:r>
              <a:rPr kumimoji="1" lang="ja-JP" altLang="en-US" dirty="0"/>
              <a:t>こんな計算はダメだ</a:t>
            </a:r>
          </a:p>
        </p:txBody>
      </p:sp>
      <p:sp>
        <p:nvSpPr>
          <p:cNvPr id="3" name="コンテンツ プレースホルダー 2">
            <a:extLst>
              <a:ext uri="{FF2B5EF4-FFF2-40B4-BE49-F238E27FC236}">
                <a16:creationId xmlns:a16="http://schemas.microsoft.com/office/drawing/2014/main" id="{8CA8E0B2-ED5E-FBE3-9C9D-21137272E93B}"/>
              </a:ext>
            </a:extLst>
          </p:cNvPr>
          <p:cNvSpPr>
            <a:spLocks noGrp="1"/>
          </p:cNvSpPr>
          <p:nvPr>
            <p:ph idx="1"/>
          </p:nvPr>
        </p:nvSpPr>
        <p:spPr>
          <a:xfrm>
            <a:off x="468000" y="843749"/>
            <a:ext cx="8208000" cy="3795513"/>
          </a:xfrm>
        </p:spPr>
        <p:txBody>
          <a:bodyPr/>
          <a:lstStyle/>
          <a:p>
            <a:pPr marL="285750" indent="-285750">
              <a:buFont typeface="Arial" panose="020B0604020202020204" pitchFamily="34" charset="0"/>
              <a:buChar char="•"/>
            </a:pPr>
            <a:r>
              <a:rPr lang="ja-JP" altLang="en-US" dirty="0"/>
              <a:t>そもそもインプットの構造や手法が間違っている</a:t>
            </a:r>
            <a:endParaRPr lang="en-US" altLang="ja-JP" dirty="0"/>
          </a:p>
          <a:p>
            <a:pPr marL="285750" indent="-285750">
              <a:buFont typeface="Arial" panose="020B0604020202020204" pitchFamily="34" charset="0"/>
              <a:buChar char="•"/>
            </a:pPr>
            <a:r>
              <a:rPr lang="ja-JP" altLang="en-US" dirty="0"/>
              <a:t>アウトプットファイルの読む場所を間違えている（特に自動化する場合は注意）</a:t>
            </a:r>
            <a:endParaRPr lang="en-US" altLang="ja-JP" dirty="0"/>
          </a:p>
          <a:p>
            <a:pPr marL="285750" indent="-285750">
              <a:buFont typeface="Arial" panose="020B0604020202020204" pitchFamily="34" charset="0"/>
              <a:buChar char="•"/>
            </a:pPr>
            <a:r>
              <a:rPr lang="en-US" altLang="ja-JP" dirty="0"/>
              <a:t>IR</a:t>
            </a:r>
            <a:r>
              <a:rPr lang="ja-JP" altLang="en-US" dirty="0"/>
              <a:t>や</a:t>
            </a:r>
            <a:r>
              <a:rPr lang="en-US" altLang="ja-JP" dirty="0"/>
              <a:t>NMR</a:t>
            </a:r>
            <a:r>
              <a:rPr lang="ja-JP" altLang="en-US" dirty="0"/>
              <a:t>を計算しているのに構造最適化していない</a:t>
            </a:r>
            <a:endParaRPr lang="en-US" altLang="ja-JP" dirty="0"/>
          </a:p>
          <a:p>
            <a:pPr marL="285750" indent="-285750">
              <a:buFont typeface="Arial" panose="020B0604020202020204" pitchFamily="34" charset="0"/>
              <a:buChar char="•"/>
            </a:pPr>
            <a:r>
              <a:rPr lang="ja-JP" altLang="en-US" dirty="0"/>
              <a:t>対照実験になっていない</a:t>
            </a:r>
            <a:endParaRPr lang="en-US" altLang="ja-JP" dirty="0"/>
          </a:p>
          <a:p>
            <a:pPr marL="971550" lvl="1" indent="-285750">
              <a:buFont typeface="Arial" panose="020B0604020202020204" pitchFamily="34" charset="0"/>
              <a:buChar char="•"/>
            </a:pPr>
            <a:r>
              <a:rPr lang="ja-JP" altLang="en-US" dirty="0"/>
              <a:t>別の基底関数で比較している</a:t>
            </a:r>
            <a:endParaRPr lang="en-US" altLang="ja-JP" dirty="0"/>
          </a:p>
          <a:p>
            <a:pPr marL="971550" lvl="1" indent="-285750">
              <a:buFont typeface="Arial" panose="020B0604020202020204" pitchFamily="34" charset="0"/>
              <a:buChar char="•"/>
            </a:pPr>
            <a:r>
              <a:rPr lang="ja-JP" altLang="en-US" dirty="0"/>
              <a:t>別の手法で比較している</a:t>
            </a:r>
            <a:endParaRPr lang="en-US" altLang="ja-JP" dirty="0"/>
          </a:p>
          <a:p>
            <a:pPr marL="971550" lvl="1" indent="-285750">
              <a:buFont typeface="Arial" panose="020B0604020202020204" pitchFamily="34" charset="0"/>
              <a:buChar char="•"/>
            </a:pPr>
            <a:r>
              <a:rPr lang="ja-JP" altLang="en-US" dirty="0"/>
              <a:t>別の核配置で比較している</a:t>
            </a:r>
            <a:endParaRPr lang="en-US" altLang="ja-JP" dirty="0"/>
          </a:p>
          <a:p>
            <a:pPr marL="285750" indent="-285750">
              <a:buFont typeface="Arial" panose="020B0604020202020204" pitchFamily="34" charset="0"/>
              <a:buChar char="•"/>
            </a:pPr>
            <a:r>
              <a:rPr lang="ja-JP" altLang="en-US" dirty="0"/>
              <a:t>他の手法や基底関数で計算していない</a:t>
            </a:r>
            <a:endParaRPr lang="en-US" altLang="ja-JP" dirty="0"/>
          </a:p>
          <a:p>
            <a:pPr marL="285750" indent="-285750">
              <a:buFont typeface="Arial" panose="020B0604020202020204" pitchFamily="34" charset="0"/>
              <a:buChar char="•"/>
            </a:pPr>
            <a:r>
              <a:rPr lang="ja-JP" altLang="en-US" dirty="0"/>
              <a:t>ある基底関数でしか再現性が無い計算</a:t>
            </a:r>
            <a:endParaRPr lang="en-US" altLang="ja-JP" dirty="0"/>
          </a:p>
          <a:p>
            <a:pPr marL="285750" indent="-285750">
              <a:buFont typeface="Arial" panose="020B0604020202020204" pitchFamily="34" charset="0"/>
              <a:buChar char="•"/>
            </a:pPr>
            <a:r>
              <a:rPr lang="ja-JP" altLang="en-US" dirty="0"/>
              <a:t>極小点を探しているのに虚振動が出ている</a:t>
            </a:r>
            <a:endParaRPr lang="en-US" altLang="ja-JP" dirty="0"/>
          </a:p>
          <a:p>
            <a:pPr marL="285750" indent="-285750">
              <a:buFont typeface="Arial" panose="020B0604020202020204" pitchFamily="34" charset="0"/>
              <a:buChar char="•"/>
            </a:pPr>
            <a:r>
              <a:rPr lang="ja-JP" altLang="en-US" dirty="0"/>
              <a:t>ラジカルなのにシングレットで計算している</a:t>
            </a:r>
            <a:r>
              <a:rPr lang="en-US" altLang="ja-JP" dirty="0"/>
              <a:t>. </a:t>
            </a:r>
            <a:r>
              <a:rPr lang="ja-JP" altLang="en-US" dirty="0"/>
              <a:t>特に酸素など</a:t>
            </a:r>
            <a:endParaRPr lang="en-US" altLang="ja-JP" dirty="0"/>
          </a:p>
          <a:p>
            <a:pPr marL="285750" indent="-285750">
              <a:buFont typeface="Arial" panose="020B0604020202020204" pitchFamily="34" charset="0"/>
              <a:buChar char="•"/>
            </a:pPr>
            <a:r>
              <a:rPr lang="en-US" altLang="ja-JP" dirty="0"/>
              <a:t>etc.</a:t>
            </a:r>
          </a:p>
        </p:txBody>
      </p:sp>
      <p:sp>
        <p:nvSpPr>
          <p:cNvPr id="4" name="テキスト プレースホルダー 3">
            <a:extLst>
              <a:ext uri="{FF2B5EF4-FFF2-40B4-BE49-F238E27FC236}">
                <a16:creationId xmlns:a16="http://schemas.microsoft.com/office/drawing/2014/main" id="{F94D6085-9412-9206-839A-6436636831D7}"/>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29E2EB-5773-9137-F82D-D18D9B5F0365}"/>
              </a:ext>
            </a:extLst>
          </p:cNvPr>
          <p:cNvSpPr>
            <a:spLocks noGrp="1"/>
          </p:cNvSpPr>
          <p:nvPr>
            <p:ph type="sldNum" sz="quarter" idx="14"/>
          </p:nvPr>
        </p:nvSpPr>
        <p:spPr/>
        <p:txBody>
          <a:bodyPr/>
          <a:lstStyle/>
          <a:p>
            <a:fld id="{44CC7441-4F6D-4D99-AEAC-28C0433C7008}" type="slidenum">
              <a:rPr kumimoji="1" lang="ja-JP" altLang="en-US" smtClean="0"/>
              <a:pPr/>
              <a:t>106</a:t>
            </a:fld>
            <a:endParaRPr kumimoji="1" lang="ja-JP" altLang="en-US" dirty="0"/>
          </a:p>
        </p:txBody>
      </p:sp>
      <p:sp>
        <p:nvSpPr>
          <p:cNvPr id="7" name="フッター プレースホルダー 6">
            <a:extLst>
              <a:ext uri="{FF2B5EF4-FFF2-40B4-BE49-F238E27FC236}">
                <a16:creationId xmlns:a16="http://schemas.microsoft.com/office/drawing/2014/main" id="{9B2D6961-2ACA-AA3B-408C-96DED98B5CAA}"/>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048319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13F304-B880-4353-B6C5-E64E8F628A3B}"/>
              </a:ext>
            </a:extLst>
          </p:cNvPr>
          <p:cNvSpPr>
            <a:spLocks noGrp="1"/>
          </p:cNvSpPr>
          <p:nvPr>
            <p:ph type="title"/>
          </p:nvPr>
        </p:nvSpPr>
        <p:spPr/>
        <p:txBody>
          <a:bodyPr/>
          <a:lstStyle/>
          <a:p>
            <a:r>
              <a:rPr kumimoji="1" lang="ja-JP" altLang="en-US" dirty="0"/>
              <a:t>伝えきれなったこと</a:t>
            </a:r>
          </a:p>
        </p:txBody>
      </p:sp>
      <p:sp>
        <p:nvSpPr>
          <p:cNvPr id="3" name="コンテンツ プレースホルダー 2">
            <a:extLst>
              <a:ext uri="{FF2B5EF4-FFF2-40B4-BE49-F238E27FC236}">
                <a16:creationId xmlns:a16="http://schemas.microsoft.com/office/drawing/2014/main" id="{AA81B99E-3AF0-F13B-0A68-9E9DA3D401C5}"/>
              </a:ext>
            </a:extLst>
          </p:cNvPr>
          <p:cNvSpPr>
            <a:spLocks noGrp="1"/>
          </p:cNvSpPr>
          <p:nvPr>
            <p:ph idx="1"/>
          </p:nvPr>
        </p:nvSpPr>
        <p:spPr>
          <a:xfrm>
            <a:off x="468000" y="843749"/>
            <a:ext cx="8208000" cy="2238164"/>
          </a:xfrm>
        </p:spPr>
        <p:txBody>
          <a:bodyPr/>
          <a:lstStyle/>
          <a:p>
            <a:pPr marL="285750" indent="-285750">
              <a:buFont typeface="Arial" panose="020B0604020202020204" pitchFamily="34" charset="0"/>
              <a:buChar char="•"/>
            </a:pPr>
            <a:r>
              <a:rPr kumimoji="1" lang="ja-JP" altLang="en-US" dirty="0"/>
              <a:t>一部を固定した最適化</a:t>
            </a:r>
            <a:endParaRPr kumimoji="1" lang="en-US" altLang="ja-JP" dirty="0"/>
          </a:p>
          <a:p>
            <a:pPr marL="285750" indent="-285750">
              <a:buFont typeface="Arial" panose="020B0604020202020204" pitchFamily="34" charset="0"/>
              <a:buChar char="•"/>
            </a:pPr>
            <a:r>
              <a:rPr kumimoji="1" lang="ja-JP" altLang="en-US" dirty="0"/>
              <a:t>分子間相互作用の計算例</a:t>
            </a:r>
            <a:endParaRPr kumimoji="1" lang="en-US" altLang="ja-JP" dirty="0"/>
          </a:p>
          <a:p>
            <a:pPr marL="285750" indent="-285750">
              <a:buFont typeface="Arial" panose="020B0604020202020204" pitchFamily="34" charset="0"/>
              <a:buChar char="•"/>
            </a:pPr>
            <a:r>
              <a:rPr lang="ja-JP" altLang="en-US" dirty="0"/>
              <a:t>触媒反応（触媒分子の有無による反応障壁の変化など）</a:t>
            </a:r>
            <a:endParaRPr lang="en-US" altLang="ja-JP" dirty="0"/>
          </a:p>
          <a:p>
            <a:pPr marL="285750" indent="-285750">
              <a:buFont typeface="Arial" panose="020B0604020202020204" pitchFamily="34" charset="0"/>
              <a:buChar char="•"/>
            </a:pPr>
            <a:r>
              <a:rPr kumimoji="1" lang="ja-JP" altLang="en-US" dirty="0"/>
              <a:t>金属表面での反応</a:t>
            </a:r>
            <a:endParaRPr kumimoji="1" lang="en-US" altLang="ja-JP" dirty="0"/>
          </a:p>
          <a:p>
            <a:pPr marL="285750" indent="-285750">
              <a:buFont typeface="Arial" panose="020B0604020202020204" pitchFamily="34" charset="0"/>
              <a:buChar char="•"/>
            </a:pPr>
            <a:r>
              <a:rPr kumimoji="1" lang="ja-JP" altLang="en-US" dirty="0"/>
              <a:t>擬ポテンシャル</a:t>
            </a:r>
            <a:endParaRPr kumimoji="1" lang="en-US" altLang="ja-JP" dirty="0"/>
          </a:p>
          <a:p>
            <a:pPr marL="285750" indent="-285750">
              <a:buFont typeface="Arial" panose="020B0604020202020204" pitchFamily="34" charset="0"/>
              <a:buChar char="•"/>
            </a:pPr>
            <a:r>
              <a:rPr lang="ja-JP" altLang="en-US" dirty="0"/>
              <a:t>分子力学法</a:t>
            </a:r>
            <a:endParaRPr kumimoji="1" lang="en-US" altLang="ja-JP" dirty="0"/>
          </a:p>
          <a:p>
            <a:pPr marL="285750" indent="-285750">
              <a:buFont typeface="Arial" panose="020B0604020202020204" pitchFamily="34" charset="0"/>
              <a:buChar char="•"/>
            </a:pPr>
            <a:r>
              <a:rPr lang="en-US" altLang="ja-JP" dirty="0"/>
              <a:t>ONIOM</a:t>
            </a:r>
          </a:p>
        </p:txBody>
      </p:sp>
      <p:sp>
        <p:nvSpPr>
          <p:cNvPr id="4" name="テキスト プレースホルダー 3">
            <a:extLst>
              <a:ext uri="{FF2B5EF4-FFF2-40B4-BE49-F238E27FC236}">
                <a16:creationId xmlns:a16="http://schemas.microsoft.com/office/drawing/2014/main" id="{44A31442-C96B-D0D1-D04E-776A36D2B063}"/>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D125044-7A50-0A0F-1A32-2613A8872B90}"/>
              </a:ext>
            </a:extLst>
          </p:cNvPr>
          <p:cNvSpPr>
            <a:spLocks noGrp="1"/>
          </p:cNvSpPr>
          <p:nvPr>
            <p:ph type="sldNum" sz="quarter" idx="14"/>
          </p:nvPr>
        </p:nvSpPr>
        <p:spPr/>
        <p:txBody>
          <a:bodyPr/>
          <a:lstStyle/>
          <a:p>
            <a:fld id="{44CC7441-4F6D-4D99-AEAC-28C0433C7008}" type="slidenum">
              <a:rPr kumimoji="1" lang="ja-JP" altLang="en-US" smtClean="0"/>
              <a:pPr/>
              <a:t>107</a:t>
            </a:fld>
            <a:endParaRPr kumimoji="1" lang="ja-JP" altLang="en-US" dirty="0"/>
          </a:p>
        </p:txBody>
      </p:sp>
      <p:sp>
        <p:nvSpPr>
          <p:cNvPr id="7" name="フッター プレースホルダー 6">
            <a:extLst>
              <a:ext uri="{FF2B5EF4-FFF2-40B4-BE49-F238E27FC236}">
                <a16:creationId xmlns:a16="http://schemas.microsoft.com/office/drawing/2014/main" id="{3516893F-FB8E-296F-5438-F42C868008C4}"/>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296030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pPr>
              <a:spcBef>
                <a:spcPts val="600"/>
              </a:spcBef>
              <a:spcAft>
                <a:spcPts val="1200"/>
              </a:spcAft>
            </a:pPr>
            <a:r>
              <a:rPr lang="ja-JP" altLang="en-US" b="1" dirty="0">
                <a:solidFill>
                  <a:schemeClr val="tx2"/>
                </a:solidFill>
              </a:rPr>
              <a:t>最終課題</a:t>
            </a:r>
            <a:endParaRPr lang="en-US" altLang="ja-JP" dirty="0"/>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556152"/>
          </a:xfrm>
        </p:spPr>
        <p:txBody>
          <a:bodyPr/>
          <a:lstStyle/>
          <a:p>
            <a:pPr>
              <a:lnSpc>
                <a:spcPct val="100000"/>
              </a:lnSpc>
            </a:pPr>
            <a:r>
              <a:rPr lang="ja-JP" altLang="en-US" b="1" dirty="0">
                <a:solidFill>
                  <a:schemeClr val="tx2"/>
                </a:solidFill>
              </a:rPr>
              <a:t>課題</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計算対象の分子を決めなさい</a:t>
            </a:r>
            <a:r>
              <a:rPr lang="en-US" altLang="ja-JP" dirty="0"/>
              <a:t>.</a:t>
            </a:r>
            <a:r>
              <a:rPr lang="ja-JP" altLang="en-US" dirty="0"/>
              <a:t> 卒業研究に関連する分子や</a:t>
            </a:r>
            <a:r>
              <a:rPr lang="en-US" altLang="ja-JP" dirty="0"/>
              <a:t>, </a:t>
            </a:r>
            <a:r>
              <a:rPr lang="ja-JP" altLang="en-US" dirty="0"/>
              <a:t>その一部の置換基</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3</a:t>
            </a:r>
            <a:r>
              <a:rPr lang="ja-JP" altLang="en-US" dirty="0"/>
              <a:t>種類以上の基底関数を用いて計算し</a:t>
            </a:r>
            <a:r>
              <a:rPr lang="en-US" altLang="ja-JP" dirty="0"/>
              <a:t>, </a:t>
            </a:r>
            <a:r>
              <a:rPr lang="ja-JP" altLang="en-US" dirty="0"/>
              <a:t>基底関数依存性を評価せよ</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1</a:t>
            </a:r>
            <a:r>
              <a:rPr lang="ja-JP" altLang="en-US" dirty="0"/>
              <a:t>つ以上見つけ</a:t>
            </a:r>
            <a:r>
              <a:rPr lang="en-US" altLang="ja-JP" dirty="0"/>
              <a:t>, </a:t>
            </a:r>
            <a:r>
              <a:rPr lang="ja-JP" altLang="en-US" dirty="0"/>
              <a:t>その物理量を</a:t>
            </a:r>
            <a:r>
              <a:rPr lang="en-US" altLang="ja-JP" dirty="0"/>
              <a:t>Gaussian</a:t>
            </a:r>
            <a:r>
              <a:rPr lang="ja-JP" altLang="en-US" dirty="0"/>
              <a:t>を用いて計算して比較できるとよい</a:t>
            </a:r>
            <a:r>
              <a:rPr lang="en-US" altLang="ja-JP" dirty="0"/>
              <a:t>. </a:t>
            </a:r>
          </a:p>
          <a:p>
            <a:pPr marL="285750" indent="-285750">
              <a:lnSpc>
                <a:spcPct val="100000"/>
              </a:lnSpc>
              <a:buFont typeface="Arial" panose="020B0604020202020204" pitchFamily="34" charset="0"/>
              <a:buChar char="•"/>
            </a:pPr>
            <a:r>
              <a:rPr lang="ja-JP" altLang="en-US" dirty="0"/>
              <a:t>実験値がある計算をベースとして</a:t>
            </a:r>
            <a:r>
              <a:rPr lang="en-US" altLang="ja-JP" dirty="0"/>
              <a:t>, </a:t>
            </a:r>
            <a:r>
              <a:rPr lang="ja-JP" altLang="en-US" dirty="0"/>
              <a:t>実験値が無い計算も行うとなお良い</a:t>
            </a:r>
            <a:r>
              <a:rPr lang="en-US" altLang="ja-JP" dirty="0"/>
              <a:t>.</a:t>
            </a:r>
          </a:p>
          <a:p>
            <a:pPr marL="285750" indent="-285750">
              <a:lnSpc>
                <a:spcPct val="100000"/>
              </a:lnSpc>
              <a:buFont typeface="Arial" panose="020B0604020202020204" pitchFamily="34" charset="0"/>
              <a:buChar char="•"/>
            </a:pPr>
            <a:r>
              <a:rPr lang="ja-JP" altLang="en-US" dirty="0"/>
              <a:t>計算手法も複数の手法を試すとなお良い</a:t>
            </a:r>
            <a:r>
              <a:rPr lang="en-US" altLang="ja-JP" dirty="0"/>
              <a:t>.</a:t>
            </a:r>
          </a:p>
          <a:p>
            <a:pPr marL="285750" indent="-285750">
              <a:lnSpc>
                <a:spcPct val="100000"/>
              </a:lnSpc>
              <a:buFont typeface="Arial" panose="020B0604020202020204" pitchFamily="34" charset="0"/>
              <a:buChar char="•"/>
            </a:pPr>
            <a:r>
              <a:rPr lang="ja-JP" altLang="en-US" dirty="0"/>
              <a:t>先輩や教員に相談しながら進めるとなお良い</a:t>
            </a:r>
            <a:r>
              <a:rPr lang="en-US" altLang="ja-JP" dirty="0"/>
              <a:t>.</a:t>
            </a:r>
          </a:p>
          <a:p>
            <a:pPr>
              <a:lnSpc>
                <a:spcPct val="100000"/>
              </a:lnSpc>
            </a:pPr>
            <a:endParaRPr lang="en-US" altLang="ja-JP" dirty="0"/>
          </a:p>
          <a:p>
            <a:pPr>
              <a:lnSpc>
                <a:spcPct val="100000"/>
              </a:lnSpc>
            </a:pPr>
            <a:r>
              <a:rPr lang="ja-JP" altLang="en-US" b="1" dirty="0">
                <a:solidFill>
                  <a:schemeClr val="tx2"/>
                </a:solidFill>
              </a:rPr>
              <a:t>発表</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3</a:t>
            </a:r>
            <a:r>
              <a:rPr lang="ja-JP" altLang="en-US" dirty="0"/>
              <a:t>月に発表してもらいます</a:t>
            </a:r>
            <a:r>
              <a:rPr lang="en-US" altLang="ja-JP" dirty="0"/>
              <a:t>.</a:t>
            </a:r>
          </a:p>
          <a:p>
            <a:pPr marL="285750" indent="-285750">
              <a:lnSpc>
                <a:spcPct val="100000"/>
              </a:lnSpc>
              <a:buFont typeface="Arial" panose="020B0604020202020204" pitchFamily="34" charset="0"/>
              <a:buChar char="•"/>
            </a:pPr>
            <a:r>
              <a:rPr lang="ja-JP" altLang="en-US" dirty="0"/>
              <a:t>昨年の</a:t>
            </a:r>
            <a:r>
              <a:rPr lang="en-US" altLang="ja-JP" dirty="0"/>
              <a:t>『</a:t>
            </a:r>
            <a:r>
              <a:rPr lang="ja-JP" altLang="en-US" dirty="0"/>
              <a:t>発表資料作成方法</a:t>
            </a:r>
            <a:r>
              <a:rPr lang="en-US" altLang="ja-JP" dirty="0"/>
              <a:t>』</a:t>
            </a:r>
            <a:r>
              <a:rPr lang="ja-JP" altLang="en-US" dirty="0"/>
              <a:t>を参考に資料を作成してください</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108</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108</a:t>
            </a:fld>
            <a:endParaRPr kumimoji="1" lang="ja-JP" altLang="en-US" dirty="0"/>
          </a:p>
        </p:txBody>
      </p:sp>
      <p:sp>
        <p:nvSpPr>
          <p:cNvPr id="6" name="フッター プレースホルダー 5">
            <a:extLst>
              <a:ext uri="{FF2B5EF4-FFF2-40B4-BE49-F238E27FC236}">
                <a16:creationId xmlns:a16="http://schemas.microsoft.com/office/drawing/2014/main" id="{72E3D0FE-3255-3B43-97A9-2D107684E16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53483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731597199"/>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下記パッケージの初期推定等で使用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ja-JP" altLang="en-US" sz="1300" b="0" u="none" dirty="0">
                          <a:solidFill>
                            <a:schemeClr val="tx1"/>
                          </a:solidFill>
                          <a:effectLst/>
                        </a:rPr>
                        <a:t>下記パッケージでも使用可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hlinkClick r:id="rId2">
                            <a:extLst>
                              <a:ext uri="{A12FA001-AC4F-418D-AE19-62706E023703}">
                                <ahyp:hlinkClr xmlns:ahyp="http://schemas.microsoft.com/office/drawing/2018/hyperlinkcolor" val="tx"/>
                              </a:ext>
                            </a:extLst>
                          </a:hlinkClick>
                        </a:rPr>
                        <a:t>G</a:t>
                      </a:r>
                      <a:r>
                        <a:rPr lang="en-US" sz="1300" b="0" u="none" strike="noStrike" dirty="0">
                          <a:solidFill>
                            <a:schemeClr val="tx1"/>
                          </a:solidFill>
                          <a:effectLst/>
                        </a:rPr>
                        <a:t>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hlinkClick r:id="rId2">
                            <a:extLst>
                              <a:ext uri="{A12FA001-AC4F-418D-AE19-62706E023703}">
                                <ahyp:hlinkClr xmlns:ahyp="http://schemas.microsoft.com/office/drawing/2018/hyperlinkcolor" val="tx"/>
                              </a:ext>
                            </a:extLst>
                          </a:hlinkClick>
                        </a:rPr>
                        <a:t>G</a:t>
                      </a:r>
                      <a:r>
                        <a:rPr lang="en-US" altLang="ja-JP" sz="1300" b="0" u="none" strike="noStrike" dirty="0">
                          <a:solidFill>
                            <a:schemeClr val="tx1"/>
                          </a:solidFill>
                          <a:effectLst/>
                        </a:rPr>
                        <a:t>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10</a:t>
            </a:fld>
            <a:endParaRPr kumimoji="1" lang="ja-JP" altLang="en-US" dirty="0"/>
          </a:p>
        </p:txBody>
      </p:sp>
      <p:sp>
        <p:nvSpPr>
          <p:cNvPr id="3" name="フッター プレースホルダー 2">
            <a:extLst>
              <a:ext uri="{FF2B5EF4-FFF2-40B4-BE49-F238E27FC236}">
                <a16:creationId xmlns:a16="http://schemas.microsoft.com/office/drawing/2014/main" id="{4D26E63B-5935-9729-4410-99205D1EC473}"/>
              </a:ext>
            </a:extLst>
          </p:cNvPr>
          <p:cNvSpPr>
            <a:spLocks noGrp="1"/>
          </p:cNvSpPr>
          <p:nvPr>
            <p:ph type="ftr" sz="quarter" idx="15"/>
          </p:nvPr>
        </p:nvSpPr>
        <p:spPr/>
        <p:txBody>
          <a:bodyPr/>
          <a:lstStyle/>
          <a:p>
            <a:r>
              <a:rPr lang="en-US" altLang="ja-JP"/>
              <a:t>© 2024 Shuhei Ohno</a:t>
            </a:r>
            <a:endParaRPr lang="en-US" altLang="ja-JP"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110</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2866322554"/>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2866322554"/>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p:sp>
        <p:nvSpPr>
          <p:cNvPr id="3" name="フッター プレースホルダー 2">
            <a:extLst>
              <a:ext uri="{FF2B5EF4-FFF2-40B4-BE49-F238E27FC236}">
                <a16:creationId xmlns:a16="http://schemas.microsoft.com/office/drawing/2014/main" id="{D6162E41-AB76-6128-4E16-C07AC167D5FA}"/>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25932285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111</a:t>
            </a:fld>
            <a:endParaRPr kumimoji="1" lang="ja-JP" altLang="en-US" dirty="0"/>
          </a:p>
        </p:txBody>
      </p:sp>
      <p:sp>
        <p:nvSpPr>
          <p:cNvPr id="3" name="フッター プレースホルダー 2">
            <a:extLst>
              <a:ext uri="{FF2B5EF4-FFF2-40B4-BE49-F238E27FC236}">
                <a16:creationId xmlns:a16="http://schemas.microsoft.com/office/drawing/2014/main" id="{EDD232D4-3BDE-A9CB-7576-39BC06F8404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1648052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113</a:t>
            </a:fld>
            <a:endParaRPr kumimoji="1" lang="ja-JP" altLang="en-US" dirty="0"/>
          </a:p>
        </p:txBody>
      </p:sp>
      <p:sp>
        <p:nvSpPr>
          <p:cNvPr id="4" name="フッター プレースホルダー 3">
            <a:extLst>
              <a:ext uri="{FF2B5EF4-FFF2-40B4-BE49-F238E27FC236}">
                <a16:creationId xmlns:a16="http://schemas.microsoft.com/office/drawing/2014/main" id="{61A44ACD-B52F-13DD-8039-A1FFBF276BD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525954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114</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a:extLst>
              <a:ext uri="{FF2B5EF4-FFF2-40B4-BE49-F238E27FC236}">
                <a16:creationId xmlns:a16="http://schemas.microsoft.com/office/drawing/2014/main" id="{0D6BE09E-5411-4933-822A-4FA6C4D522DD}"/>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119036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115</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3" name="フッター プレースホルダー 12">
            <a:extLst>
              <a:ext uri="{FF2B5EF4-FFF2-40B4-BE49-F238E27FC236}">
                <a16:creationId xmlns:a16="http://schemas.microsoft.com/office/drawing/2014/main" id="{769F657E-60D7-8D01-6868-B977A3B9689A}"/>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116</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ッター プレースホルダー 10">
            <a:extLst>
              <a:ext uri="{FF2B5EF4-FFF2-40B4-BE49-F238E27FC236}">
                <a16:creationId xmlns:a16="http://schemas.microsoft.com/office/drawing/2014/main" id="{F4136CC7-F075-2122-761F-797993DB5AF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0003695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117</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7" name="フッター プレースホルダー 6">
            <a:extLst>
              <a:ext uri="{FF2B5EF4-FFF2-40B4-BE49-F238E27FC236}">
                <a16:creationId xmlns:a16="http://schemas.microsoft.com/office/drawing/2014/main" id="{E5B44D7D-241D-A795-6CB5-3D1D16A50D5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8397024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118</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7" name="フッター プレースホルダー 6">
            <a:extLst>
              <a:ext uri="{FF2B5EF4-FFF2-40B4-BE49-F238E27FC236}">
                <a16:creationId xmlns:a16="http://schemas.microsoft.com/office/drawing/2014/main" id="{E3E2FFC3-A399-19EC-82D4-C7E3627D43F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14515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graphicFrame>
        <p:nvGraphicFramePr>
          <p:cNvPr id="11" name="コンテンツ プレースホルダー 10">
            <a:extLst>
              <a:ext uri="{FF2B5EF4-FFF2-40B4-BE49-F238E27FC236}">
                <a16:creationId xmlns:a16="http://schemas.microsoft.com/office/drawing/2014/main" id="{F13244E5-BE9D-E0FD-900A-CA691ED844B1}"/>
              </a:ext>
            </a:extLst>
          </p:cNvPr>
          <p:cNvGraphicFramePr>
            <a:graphicFrameLocks noGrp="1"/>
          </p:cNvGraphicFramePr>
          <p:nvPr>
            <p:ph idx="1"/>
            <p:extLst>
              <p:ext uri="{D42A27DB-BD31-4B8C-83A1-F6EECF244321}">
                <p14:modId xmlns:p14="http://schemas.microsoft.com/office/powerpoint/2010/main" val="4188576787"/>
              </p:ext>
            </p:extLst>
          </p:nvPr>
        </p:nvGraphicFramePr>
        <p:xfrm>
          <a:off x="468313"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11</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954747"/>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xmlns="">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954747"/>
                <a:ext cx="8208000" cy="816236"/>
              </a:xfrm>
              <a:blipFill>
                <a:blip r:embed="rId2"/>
                <a:stretch>
                  <a:fillRect b="-3731"/>
                </a:stretch>
              </a:blipFill>
            </p:spPr>
            <p:txBody>
              <a:bodyPr/>
              <a:lstStyle/>
              <a:p>
                <a:r>
                  <a:rPr lang="ja-JP" altLang="en-US">
                    <a:noFill/>
                  </a:rPr>
                  <a:t> </a:t>
                </a:r>
              </a:p>
            </p:txBody>
          </p:sp>
        </mc:Fallback>
      </mc:AlternateContent>
      <p:graphicFrame>
        <p:nvGraphicFramePr>
          <p:cNvPr id="12"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4"/>
            <p:extLst>
              <p:ext uri="{D42A27DB-BD31-4B8C-83A1-F6EECF244321}">
                <p14:modId xmlns:p14="http://schemas.microsoft.com/office/powerpoint/2010/main" val="362625606"/>
              </p:ext>
            </p:extLst>
          </p:nvPr>
        </p:nvGraphicFramePr>
        <p:xfrm>
          <a:off x="3203575" y="842963"/>
          <a:ext cx="2664000" cy="292218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a:t>
                      </a:r>
                    </a:p>
                    <a:p>
                      <a:r>
                        <a:rPr kumimoji="1" lang="en-US" altLang="ja-JP" sz="1100" dirty="0">
                          <a:solidFill>
                            <a:srgbClr val="CCCCCC"/>
                          </a:solidFill>
                        </a:rPr>
                        <a:t>  </a:t>
                      </a:r>
                      <a:r>
                        <a:rPr kumimoji="1" lang="en-US" altLang="ja-JP" sz="1100" dirty="0" err="1">
                          <a:solidFill>
                            <a:srgbClr val="CCCCCC"/>
                          </a:solidFill>
                        </a:rPr>
                        <a:t>runtype</a:t>
                      </a:r>
                      <a:r>
                        <a:rPr kumimoji="1" lang="en-US" altLang="ja-JP" sz="1100" dirty="0">
                          <a:solidFill>
                            <a:srgbClr val="CCCCCC"/>
                          </a:solidFill>
                        </a:rPr>
                        <a:t> = energy</a:t>
                      </a:r>
                    </a:p>
                    <a:p>
                      <a:r>
                        <a:rPr kumimoji="1" lang="en-US" altLang="ja-JP" sz="1100" dirty="0">
                          <a:solidFill>
                            <a:srgbClr val="CCCCCC"/>
                          </a:solidFill>
                        </a:rPr>
                        <a:t>  method = HF</a:t>
                      </a:r>
                    </a:p>
                    <a:p>
                      <a:r>
                        <a:rPr kumimoji="1" lang="en-US" altLang="ja-JP" sz="1100" dirty="0">
                          <a:solidFill>
                            <a:srgbClr val="CCCCCC"/>
                          </a:solidFill>
                        </a:rPr>
                        <a:t>  basis = 6-31G(d)</a:t>
                      </a:r>
                    </a:p>
                    <a:p>
                      <a:endParaRPr kumimoji="1" lang="en-US" altLang="ja-JP" sz="1100" dirty="0">
                        <a:solidFill>
                          <a:srgbClr val="CCCCCC"/>
                        </a:solidFill>
                      </a:endParaRPr>
                    </a:p>
                    <a:p>
                      <a:r>
                        <a:rPr kumimoji="1" lang="en-US" altLang="ja-JP" sz="1100" dirty="0">
                          <a:solidFill>
                            <a:srgbClr val="CCCCCC"/>
                          </a:solidFill>
                        </a:rPr>
                        <a:t>control</a:t>
                      </a:r>
                    </a:p>
                    <a:p>
                      <a:r>
                        <a:rPr kumimoji="1" lang="en-US" altLang="ja-JP" sz="1100" dirty="0">
                          <a:solidFill>
                            <a:srgbClr val="CCCCCC"/>
                          </a:solidFill>
                        </a:rPr>
                        <a:t>  </a:t>
                      </a:r>
                      <a:r>
                        <a:rPr kumimoji="1" lang="en-US" altLang="ja-JP" sz="1100" dirty="0" err="1">
                          <a:solidFill>
                            <a:srgbClr val="CCCCCC"/>
                          </a:solidFill>
                        </a:rPr>
                        <a:t>bohr</a:t>
                      </a:r>
                      <a:r>
                        <a:rPr kumimoji="1" lang="en-US" altLang="ja-JP" sz="1100" dirty="0">
                          <a:solidFill>
                            <a:srgbClr val="CCCCCC"/>
                          </a:solidFill>
                        </a:rPr>
                        <a:t> = .true.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extLst>
              <p:ext uri="{D42A27DB-BD31-4B8C-83A1-F6EECF244321}">
                <p14:modId xmlns:p14="http://schemas.microsoft.com/office/powerpoint/2010/main" val="2265970115"/>
              </p:ext>
            </p:extLst>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
        <p:nvSpPr>
          <p:cNvPr id="15" name="フッター プレースホルダー 14">
            <a:extLst>
              <a:ext uri="{FF2B5EF4-FFF2-40B4-BE49-F238E27FC236}">
                <a16:creationId xmlns:a16="http://schemas.microsoft.com/office/drawing/2014/main" id="{7F177C67-359A-8877-160F-AE2D926BCE8E}"/>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1653863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119</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
        <p:nvSpPr>
          <p:cNvPr id="5" name="フッター プレースホルダー 4">
            <a:extLst>
              <a:ext uri="{FF2B5EF4-FFF2-40B4-BE49-F238E27FC236}">
                <a16:creationId xmlns:a16="http://schemas.microsoft.com/office/drawing/2014/main" id="{223BDC03-1A3C-5BBE-56A4-1C411E37EB9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765029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120</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7" name="フッター プレースホルダー 6">
            <a:extLst>
              <a:ext uri="{FF2B5EF4-FFF2-40B4-BE49-F238E27FC236}">
                <a16:creationId xmlns:a16="http://schemas.microsoft.com/office/drawing/2014/main" id="{2924ED19-C57A-7E4C-516A-2663B1273F4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12</a:t>
            </a:r>
            <a:endParaRPr kumimoji="1" lang="ja-JP" altLang="en-US"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3" y="842963"/>
                <a:ext cx="4103687" cy="2108385"/>
              </a:xfrm>
            </p:spPr>
            <p:txBody>
              <a:bodyPr/>
              <a:lstStyle/>
              <a:p>
                <a:r>
                  <a:rPr kumimoji="1"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(3.184)</a:t>
                </a:r>
                <a:r>
                  <a:rPr kumimoji="1" lang="ja-JP" altLang="en-US" sz="1200" b="1" dirty="0">
                    <a:solidFill>
                      <a:schemeClr val="tx2"/>
                    </a:solidFill>
                  </a:rPr>
                  <a:t>に従って</a:t>
                </a:r>
                <a:r>
                  <a:rPr kumimoji="1" lang="en-US" altLang="ja-JP" sz="1200" b="1" dirty="0">
                    <a:solidFill>
                      <a:schemeClr val="tx2"/>
                    </a:solidFill>
                  </a:rPr>
                  <a:t>, </a:t>
                </a:r>
                <a:r>
                  <a:rPr kumimoji="1" lang="ja-JP" altLang="en-US" sz="1200" b="1" dirty="0">
                    <a:solidFill>
                      <a:schemeClr val="tx2"/>
                    </a:solidFill>
                  </a:rPr>
                  <a:t>電子エネルギーを検算せよ</a:t>
                </a:r>
                <a:endParaRPr kumimoji="1" lang="en-US" altLang="ja-JP" sz="1200" b="1"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b="1" dirty="0">
                  <a:solidFill>
                    <a:schemeClr val="tx2"/>
                  </a:solidFill>
                </a:endParaRPr>
              </a:p>
              <a:p>
                <a:br>
                  <a:rPr lang="en-US" altLang="ja-JP" sz="1200" b="1" dirty="0">
                    <a:solidFill>
                      <a:schemeClr val="tx2"/>
                    </a:solidFill>
                  </a:rPr>
                </a:br>
                <a:r>
                  <a:rPr lang="en-US" altLang="ja-JP" sz="1200" b="1" dirty="0">
                    <a:solidFill>
                      <a:schemeClr val="tx2"/>
                    </a:solidFill>
                  </a:rPr>
                  <a:t>Q</a:t>
                </a:r>
                <a:r>
                  <a:rPr lang="ja-JP" altLang="en-US" sz="1200" b="1" dirty="0">
                    <a:solidFill>
                      <a:schemeClr val="tx2"/>
                    </a:solidFill>
                  </a:rPr>
                  <a:t>．全エネルギーと電子エネルギーの差 </a:t>
                </a:r>
                <a:br>
                  <a:rPr lang="en-US" altLang="ja-JP" sz="1200" b="1" dirty="0">
                    <a:solidFill>
                      <a:schemeClr val="tx2"/>
                    </a:solidFill>
                  </a:rPr>
                </a:br>
                <a:r>
                  <a:rPr lang="ja-JP" altLang="en-US" sz="1200" b="1" dirty="0">
                    <a:solidFill>
                      <a:schemeClr val="tx2"/>
                    </a:solidFill>
                  </a:rPr>
                  <a:t>　　</a:t>
                </a:r>
                <a14:m>
                  <m:oMath xmlns:m="http://schemas.openxmlformats.org/officeDocument/2006/math">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𝟖𝟔𝟎𝟔</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r>
                      <a:rPr lang="en-US" altLang="ja-JP" sz="1200" b="1" i="0" dirty="0" smtClean="0">
                        <a:solidFill>
                          <a:schemeClr val="tx2"/>
                        </a:solidFill>
                        <a:latin typeface="Cambria Math" panose="02040503050406030204" pitchFamily="18" charset="0"/>
                      </a:rPr>
                      <m:t>−</m:t>
                    </m:r>
                    <m:d>
                      <m:dPr>
                        <m:ctrlPr>
                          <a:rPr lang="en-US" altLang="ja-JP" sz="1200" b="1" i="1" dirty="0" smtClean="0">
                            <a:solidFill>
                              <a:schemeClr val="tx2"/>
                            </a:solidFill>
                            <a:latin typeface="Cambria Math" panose="02040503050406030204" pitchFamily="18" charset="0"/>
                          </a:rPr>
                        </m:ctrlPr>
                      </m:dPr>
                      <m:e>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𝟒</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𝟐𝟐𝟕𝟓</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dirty="0">
                                <a:solidFill>
                                  <a:schemeClr val="tx2"/>
                                </a:solidFill>
                                <a:latin typeface="Cambria Math" panose="02040503050406030204" pitchFamily="18" charset="0"/>
                              </a:rPr>
                              <m:t>𝐡</m:t>
                            </m:r>
                          </m:sub>
                        </m:sSub>
                      </m:e>
                    </m:d>
                    <m:r>
                      <a:rPr lang="en-US" altLang="ja-JP" sz="1200" b="1" i="1"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𝟏</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𝟑</m:t>
                    </m:r>
                    <m:r>
                      <a:rPr lang="en-US" altLang="ja-JP" sz="1200" b="1" i="1" dirty="0" smtClean="0">
                        <a:solidFill>
                          <a:schemeClr val="tx2"/>
                        </a:solidFill>
                        <a:latin typeface="Cambria Math" panose="02040503050406030204" pitchFamily="18" charset="0"/>
                      </a:rPr>
                      <m:t>𝟔𝟔𝟗</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oMath>
                </a14:m>
                <a:r>
                  <a:rPr kumimoji="1" lang="ja-JP" altLang="en-US" sz="1200" b="1" dirty="0">
                    <a:solidFill>
                      <a:schemeClr val="tx2"/>
                    </a:solidFill>
                  </a:rPr>
                  <a:t> は何か？</a:t>
                </a:r>
                <a:endParaRPr lang="en-US" altLang="ja-JP" sz="1200" dirty="0"/>
              </a:p>
              <a:p>
                <a:pPr>
                  <a:lnSpc>
                    <a:spcPct val="200000"/>
                  </a:lnSpc>
                </a:pPr>
                <a:r>
                  <a:rPr kumimoji="1" lang="ja-JP" altLang="en-US" sz="1200" dirty="0"/>
                  <a:t>　　➡ 核間反発 </a:t>
                </a:r>
                <a:r>
                  <a:rPr kumimoji="1" lang="en-US" altLang="ja-JP" sz="1200" dirty="0"/>
                  <a:t>=</a:t>
                </a:r>
                <a:r>
                  <a:rPr kumimoji="1" lang="ja-JP" altLang="en-US" sz="1200" dirty="0"/>
                  <a:t> </a:t>
                </a:r>
                <a14:m>
                  <m:oMath xmlns:m="http://schemas.openxmlformats.org/officeDocument/2006/math">
                    <m:r>
                      <a:rPr kumimoji="1" lang="en-US" altLang="ja-JP" sz="1200" b="0" i="0" smtClean="0">
                        <a:latin typeface="Cambria Math" panose="02040503050406030204" pitchFamily="18" charset="0"/>
                      </a:rPr>
                      <m:t>+</m:t>
                    </m:r>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2</m:t>
                        </m:r>
                      </m:num>
                      <m:den>
                        <m:r>
                          <a:rPr kumimoji="1" lang="en-US" altLang="ja-JP" sz="1200" b="0" i="1" smtClean="0">
                            <a:latin typeface="Cambria Math" panose="02040503050406030204" pitchFamily="18" charset="0"/>
                          </a:rPr>
                          <m:t>1.4632</m:t>
                        </m:r>
                      </m:den>
                    </m:f>
                    <m:r>
                      <a:rPr lang="en-US" altLang="ja-JP" sz="1200" i="1">
                        <a:latin typeface="Cambria Math" panose="02040503050406030204" pitchFamily="18" charset="0"/>
                      </a:rPr>
                      <m:t>=</m:t>
                    </m:r>
                    <m:r>
                      <a:rPr lang="en-US" altLang="ja-JP" sz="1200" b="0" i="1" smtClean="0">
                        <a:latin typeface="Cambria Math" panose="02040503050406030204" pitchFamily="18" charset="0"/>
                      </a:rPr>
                      <m:t>+</m:t>
                    </m:r>
                    <m:r>
                      <a:rPr lang="en-US" altLang="ja-JP" sz="1200" i="1">
                        <a:latin typeface="Cambria Math" panose="02040503050406030204" pitchFamily="18" charset="0"/>
                      </a:rPr>
                      <m:t>1.366</m:t>
                    </m:r>
                    <m:r>
                      <a:rPr lang="en-US" altLang="ja-JP" sz="1200" b="0" i="1" smtClean="0">
                        <a:latin typeface="Cambria Math" panose="02040503050406030204" pitchFamily="18" charset="0"/>
                      </a:rPr>
                      <m:t>9</m:t>
                    </m:r>
                  </m:oMath>
                </a14:m>
                <a:endParaRPr kumimoji="1" lang="en-US" altLang="ja-JP" sz="1200" dirty="0"/>
              </a:p>
            </p:txBody>
          </p:sp>
        </mc:Choice>
        <mc:Fallback xmlns="">
          <p:sp>
            <p:nvSpPr>
              <p:cNvPr id="10" name="コンテンツ プレースホルダー 2">
                <a:extLst>
                  <a:ext uri="{FF2B5EF4-FFF2-40B4-BE49-F238E27FC236}">
                    <a16:creationId xmlns:a16="http://schemas.microsoft.com/office/drawing/2014/main" id="{F6C0B0D8-81DE-4F30-B3D0-BB52B95BA24C}"/>
                  </a:ext>
                </a:extLst>
              </p:cNvPr>
              <p:cNvSpPr>
                <a:spLocks noGrp="1" noRot="1" noChangeAspect="1" noMove="1" noResize="1" noEditPoints="1" noAdjustHandles="1" noChangeArrowheads="1" noChangeShapeType="1" noTextEdit="1"/>
              </p:cNvSpPr>
              <p:nvPr>
                <p:ph idx="1"/>
              </p:nvPr>
            </p:nvSpPr>
            <p:spPr>
              <a:xfrm>
                <a:off x="468313" y="842963"/>
                <a:ext cx="4103687" cy="2108385"/>
              </a:xfrm>
              <a:blipFill>
                <a:blip r:embed="rId2"/>
                <a:stretch>
                  <a:fillRect b="-182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121</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8" name="正方形/長方形 7" hidden="1">
            <a:extLst>
              <a:ext uri="{FF2B5EF4-FFF2-40B4-BE49-F238E27FC236}">
                <a16:creationId xmlns:a16="http://schemas.microsoft.com/office/drawing/2014/main" id="{BBF34086-D4B8-4A2C-910C-3C5829062B11}"/>
              </a:ext>
            </a:extLst>
          </p:cNvPr>
          <p:cNvSpPr/>
          <p:nvPr/>
        </p:nvSpPr>
        <p:spPr>
          <a:xfrm>
            <a:off x="767394" y="2572933"/>
            <a:ext cx="2782629"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5" name="フッター プレースホルダー 4">
            <a:extLst>
              <a:ext uri="{FF2B5EF4-FFF2-40B4-BE49-F238E27FC236}">
                <a16:creationId xmlns:a16="http://schemas.microsoft.com/office/drawing/2014/main" id="{81FD88B5-9776-3F66-7F20-DC60444DAF0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847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2. </a:t>
            </a:r>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13</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ッター プレースホルダー 22">
            <a:extLst>
              <a:ext uri="{FF2B5EF4-FFF2-40B4-BE49-F238E27FC236}">
                <a16:creationId xmlns:a16="http://schemas.microsoft.com/office/drawing/2014/main" id="{E03FA492-DC98-D9F8-0893-9B29AEB72F67}"/>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8322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64779710"/>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dirty="0"/>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dirty="0"/>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dirty="0">
                          <a:solidFill>
                            <a:schemeClr val="accent4"/>
                          </a:solidFill>
                          <a:latin typeface="+mn-lt"/>
                        </a:rPr>
                        <a:t>手法・基底関数・ジョブタイプの一覧はホームページ（</a:t>
                      </a:r>
                      <a:r>
                        <a:rPr kumimoji="1" lang="en-US" altLang="ja-JP" sz="1500" dirty="0">
                          <a:solidFill>
                            <a:schemeClr val="accent4"/>
                          </a:solidFill>
                          <a:latin typeface="+mn-lt"/>
                        </a:rPr>
                        <a:t>Gaussian</a:t>
                      </a:r>
                      <a:r>
                        <a:rPr kumimoji="1" lang="ja-JP" altLang="en-US" sz="1500" dirty="0">
                          <a:solidFill>
                            <a:schemeClr val="accent4"/>
                          </a:solidFill>
                          <a:latin typeface="+mn-lt"/>
                        </a:rPr>
                        <a:t>日本語マニュアル）を参照</a:t>
                      </a:r>
                      <a:endParaRPr kumimoji="1" lang="pt-BR" altLang="ja-JP" sz="1500"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14</a:t>
            </a:fld>
            <a:endParaRPr kumimoji="1" lang="ja-JP" altLang="en-US" dirty="0"/>
          </a:p>
        </p:txBody>
      </p:sp>
      <p:sp>
        <p:nvSpPr>
          <p:cNvPr id="4" name="フッター プレースホルダー 3">
            <a:extLst>
              <a:ext uri="{FF2B5EF4-FFF2-40B4-BE49-F238E27FC236}">
                <a16:creationId xmlns:a16="http://schemas.microsoft.com/office/drawing/2014/main" id="{ACD58AE9-EF67-0D22-172D-B0CBA7D74D3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14162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15</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sp>
        <p:nvSpPr>
          <p:cNvPr id="5" name="フッター プレースホルダー 4">
            <a:extLst>
              <a:ext uri="{FF2B5EF4-FFF2-40B4-BE49-F238E27FC236}">
                <a16:creationId xmlns:a16="http://schemas.microsoft.com/office/drawing/2014/main" id="{41687012-EE86-92FE-BA63-AB16AA549491}"/>
              </a:ext>
            </a:extLst>
          </p:cNvPr>
          <p:cNvSpPr>
            <a:spLocks noGrp="1"/>
          </p:cNvSpPr>
          <p:nvPr>
            <p:ph type="ftr" sz="quarter" idx="16"/>
          </p:nvPr>
        </p:nvSpPr>
        <p:spPr/>
        <p:txBody>
          <a:bodyPr/>
          <a:lstStyle/>
          <a:p>
            <a:r>
              <a:rPr lang="en-US" altLang="ja-JP"/>
              <a:t>© 2024 Shuhei Ohno</a:t>
            </a:r>
            <a:endParaRPr lang="en-US" altLang="ja-JP" dirty="0"/>
          </a:p>
        </p:txBody>
      </p:sp>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p:txBody>
          <a:bodyPr/>
          <a:lstStyle/>
          <a:p>
            <a:pPr marL="342900" indent="-342900">
              <a:buFont typeface="+mj-lt"/>
              <a:buAutoNum type="arabicPeriod"/>
            </a:pPr>
            <a:r>
              <a:rPr lang="ja-JP" altLang="en-US"/>
              <a:t>入力ファイルを作成</a:t>
            </a:r>
            <a:r>
              <a:rPr lang="en-US" altLang="ja-JP"/>
              <a:t>.</a:t>
            </a:r>
            <a:br>
              <a:rPr lang="en-US" altLang="ja-JP"/>
            </a:br>
            <a:r>
              <a:rPr lang="ja-JP" altLang="en-US"/>
              <a:t>できれば</a:t>
            </a:r>
            <a:r>
              <a:rPr lang="en-US" altLang="ja-JP"/>
              <a:t>Visual Studio Code</a:t>
            </a:r>
            <a:br>
              <a:rPr lang="en-US" altLang="ja-JP"/>
            </a:br>
            <a:r>
              <a:rPr lang="ja-JP" altLang="en-US"/>
              <a:t>のインストール・使用を推奨</a:t>
            </a:r>
            <a:r>
              <a:rPr lang="en-US" altLang="ja-JP"/>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16</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p:txBody>
          <a:bodyPr/>
          <a:lstStyle/>
          <a:p>
            <a:pPr marL="342900" indent="-342900">
              <a:buFont typeface="+mj-lt"/>
              <a:buAutoNum type="arabicPeriod" startAt="2"/>
            </a:pPr>
            <a:r>
              <a:rPr lang="en-US" altLang="ja-JP"/>
              <a:t>Gaussian</a:t>
            </a:r>
            <a:r>
              <a:rPr lang="ja-JP" altLang="en-US"/>
              <a:t>を起動</a:t>
            </a:r>
            <a:r>
              <a:rPr lang="en-US" altLang="ja-JP"/>
              <a:t>.</a:t>
            </a:r>
          </a:p>
          <a:p>
            <a:pPr marL="342900" indent="-342900">
              <a:buFont typeface="+mj-lt"/>
              <a:buAutoNum type="arabicPeriod" startAt="2"/>
            </a:pPr>
            <a:r>
              <a:rPr lang="en-US" altLang="ja-JP"/>
              <a:t>File &gt; Open</a:t>
            </a:r>
            <a:r>
              <a:rPr lang="ja-JP" altLang="en-US"/>
              <a:t>をクリック</a:t>
            </a:r>
            <a:r>
              <a:rPr lang="en-US" altLang="ja-JP"/>
              <a:t>.</a:t>
            </a:r>
          </a:p>
          <a:p>
            <a:pPr marL="342900" indent="-342900">
              <a:buFont typeface="+mj-lt"/>
              <a:buAutoNum type="arabicPeriod" startAt="2"/>
            </a:pPr>
            <a:r>
              <a:rPr lang="ja-JP" altLang="en-US"/>
              <a:t>入力ファイルを選択</a:t>
            </a:r>
            <a:r>
              <a:rPr lang="en-US" altLang="ja-JP"/>
              <a:t>.</a:t>
            </a:r>
          </a:p>
          <a:p>
            <a:pPr marL="342900" indent="-342900">
              <a:buFont typeface="+mj-lt"/>
              <a:buAutoNum type="arabicPeriod" startAt="2"/>
            </a:pPr>
            <a:r>
              <a:rPr lang="ja-JP" altLang="en-US"/>
              <a:t>新しいウィンドウが開く</a:t>
            </a:r>
            <a:r>
              <a:rPr lang="en-US" altLang="ja-JP"/>
              <a:t>.</a:t>
            </a:r>
            <a:endParaRPr lang="en-US" altLang="ja-JP" dirty="0"/>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p:txBody>
          <a:bodyPr/>
          <a:lstStyle/>
          <a:p>
            <a:pPr marL="342900" indent="-342900">
              <a:buFont typeface="+mj-lt"/>
              <a:buAutoNum type="arabicPeriod" startAt="6"/>
            </a:pPr>
            <a:r>
              <a:rPr lang="ja-JP" altLang="en-US"/>
              <a:t>特に変更が無ければそのまま右上の</a:t>
            </a:r>
            <a:r>
              <a:rPr lang="en-US" altLang="ja-JP"/>
              <a:t>[RUN]</a:t>
            </a:r>
            <a:r>
              <a:rPr lang="ja-JP" altLang="en-US"/>
              <a:t>をクリック</a:t>
            </a:r>
            <a:r>
              <a:rPr lang="en-US" altLang="ja-JP"/>
              <a:t>.</a:t>
            </a:r>
          </a:p>
          <a:p>
            <a:pPr marL="342900" indent="-342900">
              <a:buFont typeface="+mj-lt"/>
              <a:buAutoNum type="arabicPeriod" startAt="6"/>
            </a:pPr>
            <a:r>
              <a:rPr lang="ja-JP" altLang="en-US"/>
              <a:t>出力ファイルの保存先を聞かれるので</a:t>
            </a:r>
            <a:r>
              <a:rPr lang="en-US" altLang="ja-JP"/>
              <a:t>, </a:t>
            </a:r>
            <a:r>
              <a:rPr lang="ja-JP" altLang="en-US"/>
              <a:t>デスクトップ等を選択して</a:t>
            </a:r>
            <a:r>
              <a:rPr lang="en-US" altLang="ja-JP"/>
              <a:t>[OK]</a:t>
            </a:r>
            <a:r>
              <a:rPr lang="ja-JP" altLang="en-US"/>
              <a:t>をクリック</a:t>
            </a:r>
            <a:r>
              <a:rPr lang="en-US" altLang="ja-JP"/>
              <a:t>.</a:t>
            </a:r>
            <a:endParaRPr lang="en-US" altLang="ja-JP" dirty="0"/>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2966210616"/>
              </p:ext>
            </p:extLst>
          </p:nvPr>
        </p:nvGraphicFramePr>
        <p:xfrm>
          <a:off x="407852" y="1714710"/>
          <a:ext cx="2735262" cy="26736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a:t>
                      </a:r>
                      <a:r>
                        <a:rPr kumimoji="1" lang="en-US" altLang="ja-JP" sz="1400" dirty="0" err="1"/>
                        <a:t>hello.gjf</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rPr>
                        <a:t># HF/STO-3G Units=AU</a:t>
                      </a:r>
                    </a:p>
                    <a:p>
                      <a:endParaRPr kumimoji="1" lang="pt-BR" altLang="ja-JP" sz="1400" dirty="0">
                        <a:solidFill>
                          <a:srgbClr val="D4D4D4"/>
                        </a:solidFill>
                      </a:endParaRPr>
                    </a:p>
                    <a:p>
                      <a:r>
                        <a:rPr kumimoji="1" lang="pt-BR" altLang="ja-JP" sz="1400" dirty="0">
                          <a:solidFill>
                            <a:srgbClr val="D4D4D4"/>
                          </a:solidFill>
                        </a:rPr>
                        <a:t>hello</a:t>
                      </a:r>
                    </a:p>
                    <a:p>
                      <a:endParaRPr kumimoji="1" lang="pt-BR" altLang="ja-JP" sz="1400" dirty="0">
                        <a:solidFill>
                          <a:srgbClr val="D4D4D4"/>
                        </a:solidFill>
                      </a:endParaRPr>
                    </a:p>
                    <a:p>
                      <a:r>
                        <a:rPr kumimoji="1" lang="pt-BR" altLang="ja-JP" sz="1400" dirty="0">
                          <a:solidFill>
                            <a:srgbClr val="D4D4D4"/>
                          </a:solidFill>
                        </a:rPr>
                        <a:t>0 1</a:t>
                      </a:r>
                    </a:p>
                    <a:p>
                      <a:r>
                        <a:rPr kumimoji="1" lang="pt-BR" altLang="ja-JP" sz="1400" dirty="0">
                          <a:solidFill>
                            <a:srgbClr val="D4D4D4"/>
                          </a:solidFill>
                        </a:rPr>
                        <a:t>H  0.0  0.0  0.0</a:t>
                      </a:r>
                    </a:p>
                    <a:p>
                      <a:r>
                        <a:rPr kumimoji="1" lang="pt-BR" altLang="ja-JP" sz="1400" dirty="0">
                          <a:solidFill>
                            <a:srgbClr val="D4D4D4"/>
                          </a:solidFill>
                        </a:rPr>
                        <a:t>H  0.0  0.0  1.4</a:t>
                      </a:r>
                    </a:p>
                    <a:p>
                      <a:endParaRPr kumimoji="1" lang="pt-BR" altLang="ja-JP" sz="1400" dirty="0">
                        <a:solidFill>
                          <a:srgbClr val="D4D4D4"/>
                        </a:solidFill>
                      </a:endParaRPr>
                    </a:p>
                    <a:p>
                      <a:endParaRPr kumimoji="1" lang="pt-BR" altLang="ja-JP" sz="1400" dirty="0">
                        <a:solidFill>
                          <a:srgbClr val="D4D4D4"/>
                        </a:solidFill>
                      </a:endParaRPr>
                    </a:p>
                    <a:p>
                      <a:endParaRPr kumimoji="1" lang="pt-BR" altLang="ja-JP" sz="1400" dirty="0"/>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3"/>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4"/>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8526" y="2694652"/>
            <a:ext cx="415274" cy="415274"/>
          </a:xfrm>
          <a:prstGeom prst="rect">
            <a:avLst/>
          </a:prstGeom>
        </p:spPr>
      </p:pic>
      <p:sp>
        <p:nvSpPr>
          <p:cNvPr id="21" name="フッター プレースホルダー 20">
            <a:extLst>
              <a:ext uri="{FF2B5EF4-FFF2-40B4-BE49-F238E27FC236}">
                <a16:creationId xmlns:a16="http://schemas.microsoft.com/office/drawing/2014/main" id="{3A7EDC6A-2AFE-DCFD-21EB-81504C00F037}"/>
              </a:ext>
            </a:extLst>
          </p:cNvPr>
          <p:cNvSpPr>
            <a:spLocks noGrp="1"/>
          </p:cNvSpPr>
          <p:nvPr>
            <p:ph type="ftr" sz="quarter" idx="19"/>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337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992421862"/>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992421862"/>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17</a:t>
            </a:fld>
            <a:endParaRPr kumimoji="1" lang="ja-JP" altLang="en-US"/>
          </a:p>
        </p:txBody>
      </p:sp>
      <p:sp>
        <p:nvSpPr>
          <p:cNvPr id="5" name="フッター プレースホルダー 4">
            <a:extLst>
              <a:ext uri="{FF2B5EF4-FFF2-40B4-BE49-F238E27FC236}">
                <a16:creationId xmlns:a16="http://schemas.microsoft.com/office/drawing/2014/main" id="{09D524D2-9E4A-F1AF-3E9C-FB32F3D3ECD7}"/>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953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
        <p:nvSpPr>
          <p:cNvPr id="5" name="フッター プレースホルダー 4">
            <a:extLst>
              <a:ext uri="{FF2B5EF4-FFF2-40B4-BE49-F238E27FC236}">
                <a16:creationId xmlns:a16="http://schemas.microsoft.com/office/drawing/2014/main" id="{15BEAD74-7F46-2879-CD0C-A88318E3C906}"/>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95031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
        <p:nvSpPr>
          <p:cNvPr id="27" name="フッター プレースホルダー 26">
            <a:extLst>
              <a:ext uri="{FF2B5EF4-FFF2-40B4-BE49-F238E27FC236}">
                <a16:creationId xmlns:a16="http://schemas.microsoft.com/office/drawing/2014/main" id="{DDCF09D6-C256-52A4-08AF-594C144D4B6F}"/>
              </a:ext>
            </a:extLst>
          </p:cNvPr>
          <p:cNvSpPr>
            <a:spLocks noGrp="1"/>
          </p:cNvSpPr>
          <p:nvPr>
            <p:ph type="ftr" sz="quarter" idx="16"/>
          </p:nvPr>
        </p:nvSpPr>
        <p:spPr/>
        <p:txBody>
          <a:bodyPr/>
          <a:lstStyle/>
          <a:p>
            <a:r>
              <a:rPr lang="en-US" altLang="ja-JP" dirty="0"/>
              <a:t>© 2024 Shuhei Ohno</a:t>
            </a:r>
          </a:p>
        </p:txBody>
      </p:sp>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BC9AB67-0472-C79B-595C-F12EEDD8ECAC}"/>
              </a:ext>
            </a:extLst>
          </p:cNvPr>
          <p:cNvSpPr>
            <a:spLocks noGrp="1"/>
          </p:cNvSpPr>
          <p:nvPr>
            <p:ph type="ftr" sz="quarter" idx="16"/>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3745050"/>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3745050"/>
              </a:xfrm>
              <a:blipFill>
                <a:blip r:embed="rId2"/>
                <a:stretch>
                  <a:fillRect b="-163"/>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949401"/>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 </a:t>
                </a:r>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p>
              <a:p>
                <a:r>
                  <a:rPr lang="ja-JP" altLang="en-US" dirty="0"/>
                  <a:t>次に全エネルギー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の意味である</a:t>
                </a:r>
                <a:r>
                  <a:rPr lang="en-US" altLang="ja-JP" dirty="0"/>
                  <a:t>. </a:t>
                </a:r>
                <a:r>
                  <a:rPr lang="ja-JP" altLang="en-US" dirty="0"/>
                  <a:t>後に</a:t>
                </a:r>
                <a:r>
                  <a:rPr lang="en-US" altLang="ja-JP" dirty="0"/>
                  <a:t>3</a:t>
                </a:r>
                <a:r>
                  <a:rPr lang="ja-JP" altLang="en-US" dirty="0"/>
                  <a:t>章で説明するが</a:t>
                </a:r>
                <a:r>
                  <a:rPr lang="en-US" altLang="ja-JP" dirty="0"/>
                  <a:t>, </a:t>
                </a:r>
                <a:r>
                  <a:rPr lang="ja-JP" altLang="en-US" dirty="0"/>
                  <a:t>ハミルトニアンの</a:t>
                </a:r>
                <a:r>
                  <a:rPr lang="en-US" altLang="ja-JP" dirty="0"/>
                  <a:t>5</a:t>
                </a:r>
                <a:r>
                  <a:rPr lang="ja-JP" altLang="en-US" dirty="0"/>
                  <a:t>種類の項</a:t>
                </a:r>
                <a:endParaRPr lang="en-US" altLang="ja-JP" dirty="0"/>
              </a:p>
              <a:p>
                <a:pPr marL="361950" lvl="1" indent="-184150">
                  <a:buFont typeface="Arial" panose="020B0604020202020204" pitchFamily="34" charset="0"/>
                  <a:buChar char="•"/>
                </a:pPr>
                <a:r>
                  <a:rPr lang="ja-JP" altLang="en-US" dirty="0"/>
                  <a:t>電子の運動</a:t>
                </a:r>
                <a:endParaRPr lang="en-US" altLang="ja-JP" dirty="0"/>
              </a:p>
              <a:p>
                <a:pPr marL="361950" lvl="1" indent="-184150">
                  <a:buFont typeface="Arial" panose="020B0604020202020204" pitchFamily="34" charset="0"/>
                  <a:buChar char="•"/>
                </a:pPr>
                <a:r>
                  <a:rPr lang="ja-JP" altLang="en-US" dirty="0"/>
                  <a:t>電子間反発</a:t>
                </a:r>
                <a:endParaRPr lang="en-US" altLang="ja-JP" dirty="0"/>
              </a:p>
              <a:p>
                <a:pPr marL="361950" lvl="1" indent="-184150">
                  <a:buFont typeface="Arial" panose="020B0604020202020204" pitchFamily="34" charset="0"/>
                  <a:buChar char="•"/>
                </a:pPr>
                <a:r>
                  <a:rPr lang="ja-JP" altLang="en-US" dirty="0"/>
                  <a:t>核</a:t>
                </a:r>
                <a:r>
                  <a:rPr lang="en-US" altLang="ja-JP" dirty="0"/>
                  <a:t>-</a:t>
                </a:r>
                <a:r>
                  <a:rPr lang="ja-JP" altLang="en-US" dirty="0"/>
                  <a:t>電子間引力</a:t>
                </a:r>
                <a:endParaRPr lang="en-US" altLang="ja-JP" dirty="0"/>
              </a:p>
              <a:p>
                <a:pPr marL="361950" lvl="1" indent="-184150">
                  <a:buFont typeface="Arial" panose="020B0604020202020204" pitchFamily="34" charset="0"/>
                  <a:buChar char="•"/>
                </a:pPr>
                <a:r>
                  <a:rPr lang="ja-JP" altLang="en-US" dirty="0"/>
                  <a:t>核間反発</a:t>
                </a:r>
                <a:endParaRPr lang="en-US" altLang="ja-JP" dirty="0"/>
              </a:p>
              <a:p>
                <a:pPr marL="361950" lvl="1" indent="-184150">
                  <a:buFont typeface="Arial" panose="020B0604020202020204" pitchFamily="34" charset="0"/>
                  <a:buChar char="•"/>
                </a:pPr>
                <a:r>
                  <a:rPr lang="ja-JP" altLang="en-US" dirty="0"/>
                  <a:t>核の運動</a:t>
                </a:r>
                <a:endParaRPr lang="en-US" altLang="ja-JP" dirty="0"/>
              </a:p>
              <a:p>
                <a:r>
                  <a:rPr lang="ja-JP" altLang="en-US" dirty="0"/>
                  <a:t>のうち</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a:t>
                </a:r>
                <a:r>
                  <a:rPr lang="en-US" altLang="ja-JP" dirty="0"/>
                  <a:t>. </a:t>
                </a:r>
                <a:r>
                  <a:rPr lang="ja-JP" altLang="en-US" dirty="0"/>
                  <a:t>実際には核の運動を考慮しなければ結合するか否かを判断することはできない</a:t>
                </a:r>
                <a:r>
                  <a:rPr lang="en-US" altLang="ja-JP" dirty="0"/>
                  <a:t>. </a:t>
                </a:r>
                <a:r>
                  <a:rPr lang="ja-JP" altLang="en-US" dirty="0"/>
                  <a:t>これは</a:t>
                </a:r>
                <a:r>
                  <a:rPr lang="en-US" altLang="ja-JP" dirty="0"/>
                  <a:t>7</a:t>
                </a:r>
                <a:r>
                  <a:rPr lang="ja-JP" altLang="en-US" dirty="0"/>
                  <a:t>章で述べる</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949401"/>
              </a:xfrm>
              <a:blipFill>
                <a:blip r:embed="rId3"/>
                <a:stretch>
                  <a:fillRect b="-15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19</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532970706"/>
              </p:ext>
            </p:extLst>
          </p:nvPr>
        </p:nvGraphicFramePr>
        <p:xfrm>
          <a:off x="468313" y="842963"/>
          <a:ext cx="2735262" cy="34269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examples/minimal/R=1.40.gjf</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rPr>
                        <a:t># HF/STO-3G Units=AU</a:t>
                      </a:r>
                    </a:p>
                    <a:p>
                      <a:endParaRPr kumimoji="1" lang="pt-BR" altLang="ja-JP" sz="1400" dirty="0">
                        <a:solidFill>
                          <a:srgbClr val="D4D4D4"/>
                        </a:solidFill>
                      </a:endParaRPr>
                    </a:p>
                    <a:p>
                      <a:r>
                        <a:rPr kumimoji="1" lang="pt-BR" altLang="ja-JP" sz="1400" dirty="0">
                          <a:solidFill>
                            <a:srgbClr val="D4D4D4"/>
                          </a:solidFill>
                        </a:rPr>
                        <a:t>minimal basis</a:t>
                      </a:r>
                    </a:p>
                    <a:p>
                      <a:endParaRPr kumimoji="1" lang="pt-BR" altLang="ja-JP" sz="1400" dirty="0">
                        <a:solidFill>
                          <a:srgbClr val="D4D4D4"/>
                        </a:solidFill>
                      </a:endParaRPr>
                    </a:p>
                    <a:p>
                      <a:r>
                        <a:rPr kumimoji="1" lang="pt-BR" altLang="ja-JP" sz="1400" dirty="0">
                          <a:solidFill>
                            <a:srgbClr val="D4D4D4"/>
                          </a:solidFill>
                        </a:rPr>
                        <a:t>0 1</a:t>
                      </a:r>
                    </a:p>
                    <a:p>
                      <a:r>
                        <a:rPr kumimoji="1" lang="pt-BR" altLang="ja-JP" sz="1400" dirty="0">
                          <a:solidFill>
                            <a:srgbClr val="D4D4D4"/>
                          </a:solidFill>
                        </a:rPr>
                        <a:t>H  0.0  0.0  0.0</a:t>
                      </a:r>
                    </a:p>
                    <a:p>
                      <a:r>
                        <a:rPr kumimoji="1" lang="pt-BR" altLang="ja-JP" sz="1400" dirty="0">
                          <a:solidFill>
                            <a:srgbClr val="D4D4D4"/>
                          </a:solidFill>
                        </a:rPr>
                        <a:t>H  0.0  0.0  </a:t>
                      </a:r>
                      <a:r>
                        <a:rPr kumimoji="1" lang="pt-BR" altLang="ja-JP" sz="1400" dirty="0">
                          <a:solidFill>
                            <a:schemeClr val="accent4">
                              <a:lumMod val="60000"/>
                              <a:lumOff val="40000"/>
                            </a:schemeClr>
                          </a:solidFill>
                        </a:rPr>
                        <a:t>1.40</a:t>
                      </a:r>
                    </a:p>
                    <a:p>
                      <a:endParaRPr kumimoji="1" lang="pt-BR" altLang="ja-JP" sz="1400" dirty="0">
                        <a:solidFill>
                          <a:srgbClr val="D4D4D4"/>
                        </a:solidFill>
                      </a:endParaRPr>
                    </a:p>
                    <a:p>
                      <a:endParaRPr kumimoji="1" lang="pt-BR" altLang="ja-JP" sz="1400" dirty="0">
                        <a:solidFill>
                          <a:srgbClr val="D4D4D4"/>
                        </a:solidFill>
                      </a:endParaRPr>
                    </a:p>
                    <a:p>
                      <a:endParaRPr kumimoji="1" lang="pt-BR" altLang="ja-JP" sz="1400" dirty="0">
                        <a:solidFill>
                          <a:srgbClr val="D4D4D4"/>
                        </a:solidFill>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rPr>
                        <a:t>grep “SCF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124359543"/>
                  </p:ext>
                </p:extLst>
              </p:nvPr>
            </p:nvGraphicFramePr>
            <p:xfrm>
              <a:off x="3299613" y="842963"/>
              <a:ext cx="5376074" cy="3060000"/>
            </p:xfrm>
            <a:graphic>
              <a:graphicData uri="http://schemas.openxmlformats.org/drawingml/2006/table">
                <a:tbl>
                  <a:tblPr firstRow="1" firstCol="1" bandRow="1">
                    <a:tableStyleId>{2D5ABB26-0587-4C30-8999-92F81FD0307C}</a:tableStyleId>
                  </a:tblPr>
                  <a:tblGrid>
                    <a:gridCol w="1824037">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824037">
                      <a:extLst>
                        <a:ext uri="{9D8B030D-6E8A-4147-A177-3AD203B41FA5}">
                          <a16:colId xmlns:a16="http://schemas.microsoft.com/office/drawing/2014/main" val="781044291"/>
                        </a:ext>
                      </a:extLst>
                    </a:gridCol>
                  </a:tblGrid>
                  <a:tr h="540000">
                    <a:tc gridSpan="3">
                      <a:txBody>
                        <a:bodyPr/>
                        <a:lstStyle/>
                        <a:p>
                          <a:pPr algn="ctr"/>
                          <a:r>
                            <a:rPr kumimoji="1" lang="en-US" altLang="ja-JP" sz="1400" dirty="0">
                              <a:latin typeface="+mn-ea"/>
                              <a:ea typeface="+mn-ea"/>
                            </a:rPr>
                            <a:t>HF/</a:t>
                          </a:r>
                          <a:r>
                            <a:rPr kumimoji="1" lang="en-US" altLang="ja-JP" sz="1400" dirty="0" err="1">
                              <a:latin typeface="+mn-ea"/>
                              <a:ea typeface="+mn-ea"/>
                            </a:rPr>
                            <a:t>STO-3G</a:t>
                          </a:r>
                          <a:r>
                            <a:rPr kumimoji="1" lang="ja-JP" altLang="en-US" sz="1400" dirty="0">
                              <a:latin typeface="+mn-ea"/>
                              <a:ea typeface="+mn-ea"/>
                            </a:rPr>
                            <a:t>による</a:t>
                          </a:r>
                          <a:r>
                            <a:rPr kumimoji="1" lang="en-US" altLang="ja-JP" sz="1400" dirty="0">
                              <a:latin typeface="+mn-ea"/>
                              <a:ea typeface="+mn-ea"/>
                            </a:rPr>
                            <a:t>H</a:t>
                          </a:r>
                          <a:r>
                            <a:rPr kumimoji="1" lang="en-US" altLang="ja-JP" sz="1000" dirty="0">
                              <a:latin typeface="+mn-ea"/>
                              <a:ea typeface="+mn-ea"/>
                            </a:rPr>
                            <a:t>2</a:t>
                          </a:r>
                          <a:r>
                            <a:rPr kumimoji="1" lang="ja-JP" altLang="en-US" sz="1400" dirty="0">
                              <a:latin typeface="+mn-ea"/>
                              <a:ea typeface="+mn-ea"/>
                            </a:rPr>
                            <a:t>の一点計算</a:t>
                          </a:r>
                          <a:r>
                            <a:rPr kumimoji="1" lang="ja-JP" altLang="en-US" sz="1400" kern="100" dirty="0">
                              <a:effectLst/>
                              <a:latin typeface="+mn-ea"/>
                              <a:ea typeface="+mn-ea"/>
                              <a:cs typeface="Times New Roman" panose="02020603050405020304" pitchFamily="18" charset="0"/>
                            </a:rPr>
                            <a:t>：</a:t>
                          </a:r>
                          <a:r>
                            <a:rPr lang="ja-JP" altLang="en-US" sz="14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rPr>
                            <a:t>核間距離</a:t>
                          </a:r>
                          <a14:m>
                            <m:oMath xmlns:m="http://schemas.openxmlformats.org/officeDocument/2006/math">
                              <m:f>
                                <m:fPr>
                                  <m:type m:val="lin"/>
                                  <m:ctrlPr>
                                    <a:rPr lang="ja-JP" sz="1400" i="1" kern="100">
                                      <a:solidFill>
                                        <a:schemeClr val="bg1"/>
                                      </a:solidFill>
                                      <a:effectLst/>
                                      <a:latin typeface="Cambria Math" panose="02040503050406030204" pitchFamily="18" charset="0"/>
                                    </a:rPr>
                                  </m:ctrlPr>
                                </m:fPr>
                                <m:num>
                                  <m:r>
                                    <a:rPr lang="en-US" sz="1400" kern="100">
                                      <a:solidFill>
                                        <a:schemeClr val="bg1"/>
                                      </a:solidFill>
                                      <a:effectLst/>
                                      <a:latin typeface="Cambria Math" panose="02040503050406030204" pitchFamily="18" charset="0"/>
                                    </a:rPr>
                                    <m:t>𝑅</m:t>
                                  </m:r>
                                </m:num>
                                <m:den>
                                  <m:sSub>
                                    <m:sSubPr>
                                      <m:ctrlPr>
                                        <a:rPr lang="ja-JP"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0</m:t>
                                      </m:r>
                                    </m:sub>
                                  </m:sSub>
                                </m:den>
                              </m:f>
                            </m:oMath>
                          </a14:m>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400" kern="100" dirty="0">
                              <a:solidFill>
                                <a:schemeClr val="bg1"/>
                              </a:solidFill>
                              <a:effectLst/>
                            </a:rPr>
                            <a:t>ザボ </a:t>
                          </a:r>
                          <a:r>
                            <a:rPr lang="ja-JP" sz="1400" kern="100" dirty="0">
                              <a:solidFill>
                                <a:schemeClr val="bg1"/>
                              </a:solidFill>
                              <a:effectLst/>
                            </a:rPr>
                            <a:t>表</a:t>
                          </a:r>
                          <a:r>
                            <a:rPr lang="en-US" sz="1400" kern="100" dirty="0">
                              <a:solidFill>
                                <a:schemeClr val="bg1"/>
                              </a:solidFill>
                              <a:effectLst/>
                            </a:rPr>
                            <a:t>3.2 [1]</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kern="100" dirty="0">
                              <a:solidFill>
                                <a:schemeClr val="bg1"/>
                              </a:solidFill>
                              <a:effectLst/>
                            </a:rPr>
                            <a:t>Gaussian16</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rPr>
                            <a:t>1.32</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1.117 31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1.117 308 000 91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a:effectLst/>
                              <a:latin typeface="+mn-ea"/>
                              <a:ea typeface="+mn-ea"/>
                            </a:rPr>
                            <a:t>1.34</a:t>
                          </a:r>
                          <a:endParaRPr lang="ja-JP" sz="14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1.117 50</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1.117 495 784 02</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rPr>
                            <a:t>1.36</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1.117 45</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1.117 449 932 04</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rPr>
                            <a:t>1.38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1.117 19</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1.117 184 921 88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solidFill>
                                <a:schemeClr val="tx1"/>
                              </a:solidFill>
                              <a:effectLst/>
                              <a:latin typeface="+mn-ea"/>
                              <a:ea typeface="+mn-ea"/>
                            </a:rPr>
                            <a:t>1.40</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1.116 72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1.116 714 325 18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kern="10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124359543"/>
                  </p:ext>
                </p:extLst>
              </p:nvPr>
            </p:nvGraphicFramePr>
            <p:xfrm>
              <a:off x="3299613" y="842963"/>
              <a:ext cx="5376074" cy="3060000"/>
            </p:xfrm>
            <a:graphic>
              <a:graphicData uri="http://schemas.openxmlformats.org/drawingml/2006/table">
                <a:tbl>
                  <a:tblPr firstRow="1" firstCol="1" bandRow="1">
                    <a:tableStyleId>{2D5ABB26-0587-4C30-8999-92F81FD0307C}</a:tableStyleId>
                  </a:tblPr>
                  <a:tblGrid>
                    <a:gridCol w="1824037">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824037">
                      <a:extLst>
                        <a:ext uri="{9D8B030D-6E8A-4147-A177-3AD203B41FA5}">
                          <a16:colId xmlns:a16="http://schemas.microsoft.com/office/drawing/2014/main" val="781044291"/>
                        </a:ext>
                      </a:extLst>
                    </a:gridCol>
                  </a:tblGrid>
                  <a:tr h="54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31461" r="-113" b="-465169"/>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98305" r="-194667" b="-601695"/>
                          </a:stretch>
                        </a:blipFill>
                      </a:tcPr>
                    </a:tc>
                    <a:tc>
                      <a:txBody>
                        <a:bodyPr/>
                        <a:lstStyle/>
                        <a:p>
                          <a:pPr algn="ctr"/>
                          <a:r>
                            <a:rPr lang="ja-JP" altLang="en-US" sz="1400" kern="100" dirty="0">
                              <a:solidFill>
                                <a:schemeClr val="bg1"/>
                              </a:solidFill>
                              <a:effectLst/>
                            </a:rPr>
                            <a:t>ザボ </a:t>
                          </a:r>
                          <a:r>
                            <a:rPr lang="ja-JP" sz="1400" kern="100" dirty="0">
                              <a:solidFill>
                                <a:schemeClr val="bg1"/>
                              </a:solidFill>
                              <a:effectLst/>
                            </a:rPr>
                            <a:t>表</a:t>
                          </a:r>
                          <a:r>
                            <a:rPr lang="en-US" sz="1400" kern="100" dirty="0">
                              <a:solidFill>
                                <a:schemeClr val="bg1"/>
                              </a:solidFill>
                              <a:effectLst/>
                            </a:rPr>
                            <a:t>3.2 [1]</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kern="100" dirty="0">
                              <a:solidFill>
                                <a:schemeClr val="bg1"/>
                              </a:solidFill>
                              <a:effectLst/>
                            </a:rPr>
                            <a:t>Gaussian16</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rPr>
                            <a:t>1.32</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1.117 31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1.117 308 000 91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a:effectLst/>
                              <a:latin typeface="+mn-ea"/>
                              <a:ea typeface="+mn-ea"/>
                            </a:rPr>
                            <a:t>1.34</a:t>
                          </a:r>
                          <a:endParaRPr lang="ja-JP" sz="14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1.117 50</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1.117 495 784 02</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rPr>
                            <a:t>1.36</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1.117 45</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1.117 449 932 04</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rPr>
                            <a:t>1.38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1.117 19</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1.117 184 921 88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solidFill>
                                <a:schemeClr val="tx1"/>
                              </a:solidFill>
                              <a:effectLst/>
                              <a:latin typeface="+mn-ea"/>
                              <a:ea typeface="+mn-ea"/>
                            </a:rPr>
                            <a:t>1.40</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1.116 72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1.116 714 325 18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kern="10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演習：最小基底</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9E063E4E-5084-EB43-6851-114FF2FA14EA}"/>
              </a:ext>
            </a:extLst>
          </p:cNvPr>
          <p:cNvSpPr>
            <a:spLocks noGrp="1"/>
          </p:cNvSpPr>
          <p:nvPr>
            <p:ph type="ftr" sz="quarter" idx="16"/>
          </p:nvPr>
        </p:nvSpPr>
        <p:spPr/>
        <p:txBody>
          <a:bodyPr/>
          <a:lstStyle/>
          <a:p>
            <a:r>
              <a:rPr lang="en-US" altLang="ja-JP"/>
              <a:t>© 2024 Shuhei Ohno</a:t>
            </a:r>
            <a:endParaRPr lang="en-US" altLang="ja-JP" dirty="0"/>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370228" y="2705228"/>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6AEF44F-5228-EA18-E1AC-F90904FF7421}"/>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2"/>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21</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endParaRPr kumimoji="1" lang="ja-JP" altLang="en-US" dirty="0"/>
          </a:p>
        </p:txBody>
      </p:sp>
      <p:pic>
        <p:nvPicPr>
          <p:cNvPr id="43" name="コンテンツ プレースホルダー 23">
            <a:extLst>
              <a:ext uri="{FF2B5EF4-FFF2-40B4-BE49-F238E27FC236}">
                <a16:creationId xmlns:a16="http://schemas.microsoft.com/office/drawing/2014/main" id="{F836AD4C-A524-4A2A-8CCE-8F5F5A74B608}"/>
              </a:ext>
            </a:extLst>
          </p:cNvPr>
          <p:cNvPicPr>
            <a:picLocks noGrp="1" noChangeAspect="1"/>
          </p:cNvPicPr>
          <p:nvPr>
            <p:ph idx="14"/>
          </p:nvPr>
        </p:nvPicPr>
        <p:blipFill>
          <a:blip r:embed="rId3"/>
          <a:stretch>
            <a:fillRect/>
          </a:stretch>
        </p:blipFill>
        <p:spPr>
          <a:xfrm>
            <a:off x="3203575" y="1478058"/>
            <a:ext cx="2736850" cy="1466659"/>
          </a:xfrm>
        </p:spPr>
      </p:pic>
      <p:pic>
        <p:nvPicPr>
          <p:cNvPr id="49" name="コンテンツ プレースホルダー 27">
            <a:extLst>
              <a:ext uri="{FF2B5EF4-FFF2-40B4-BE49-F238E27FC236}">
                <a16:creationId xmlns:a16="http://schemas.microsoft.com/office/drawing/2014/main" id="{DB7D5FD6-D5CA-4CFF-974F-D5017D77A3D5}"/>
              </a:ext>
            </a:extLst>
          </p:cNvPr>
          <p:cNvPicPr>
            <a:picLocks noGrp="1" noChangeAspect="1"/>
          </p:cNvPicPr>
          <p:nvPr>
            <p:ph idx="15"/>
          </p:nvPr>
        </p:nvPicPr>
        <p:blipFill>
          <a:blip r:embed="rId4"/>
          <a:stretch>
            <a:fillRect/>
          </a:stretch>
        </p:blipFill>
        <p:spPr>
          <a:xfrm>
            <a:off x="5940425" y="1177485"/>
            <a:ext cx="2735263" cy="2067806"/>
          </a:xfrm>
        </p:spPr>
      </p:pic>
      <mc:AlternateContent xmlns:mc="http://schemas.openxmlformats.org/markup-compatibility/2006" xmlns:a14="http://schemas.microsoft.com/office/drawing/2010/main">
        <mc:Choice Requires="a14">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1140171"/>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₂を作ってみよう！</a:t>
                </a:r>
                <a:endParaRPr lang="en-US" altLang="ja-JP" dirty="0"/>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ja-JP" altLang="en-US" dirty="0"/>
                  <a:t>オングストームで指定する必要があるので </a:t>
                </a:r>
                <a14:m>
                  <m:oMath xmlns:m="http://schemas.openxmlformats.org/officeDocument/2006/math">
                    <m:r>
                      <a:rPr lang="en-US" altLang="ja-JP" i="1" dirty="0" smtClean="0">
                        <a:latin typeface="Cambria Math" panose="02040503050406030204" pitchFamily="18" charset="0"/>
                      </a:rPr>
                      <m:t>1.4</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r>
                      <a:rPr lang="en-US" altLang="ja-JP" b="0" i="1" dirty="0" smtClean="0">
                        <a:latin typeface="Cambria Math" panose="02040503050406030204" pitchFamily="18" charset="0"/>
                      </a:rPr>
                      <m:t>=1.4×</m:t>
                    </m:r>
                    <m:r>
                      <a:rPr lang="en-US" altLang="ja-JP" i="1" dirty="0" smtClean="0">
                        <a:latin typeface="Cambria Math" panose="02040503050406030204" pitchFamily="18" charset="0"/>
                      </a:rPr>
                      <m:t>0.5291772083</m:t>
                    </m:r>
                    <m:r>
                      <a:rPr lang="en-US" altLang="ja-JP" b="0" i="1" dirty="0" smtClean="0">
                        <a:latin typeface="Cambria Math" panose="02040503050406030204" pitchFamily="18" charset="0"/>
                      </a:rPr>
                      <m:t> </m:t>
                    </m:r>
                    <m:r>
                      <a:rPr lang="en-US" altLang="ja-JP" i="1" dirty="0" smtClean="0">
                        <a:latin typeface="Cambria Math" panose="02040503050406030204" pitchFamily="18" charset="0"/>
                      </a:rPr>
                      <m:t>Å</m:t>
                    </m:r>
                    <m:r>
                      <a:rPr lang="en-US" altLang="ja-JP" i="1" dirty="0">
                        <a:latin typeface="Cambria Math" panose="02040503050406030204" pitchFamily="18" charset="0"/>
                      </a:rPr>
                      <m:t>=0.74084809162</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lang="ja-JP" altLang="en-US" dirty="0"/>
                  <a:t> を指定する</a:t>
                </a:r>
                <a:r>
                  <a:rPr lang="en-US" altLang="ja-JP" dirty="0"/>
                  <a:t>.</a:t>
                </a:r>
              </a:p>
            </p:txBody>
          </p:sp>
        </mc:Choice>
        <mc:Fallback xmlns="">
          <p:sp>
            <p:nvSpPr>
              <p:cNvPr id="20" name="コンテンツ プレースホルダー 19">
                <a:extLst>
                  <a:ext uri="{FF2B5EF4-FFF2-40B4-BE49-F238E27FC236}">
                    <a16:creationId xmlns:a16="http://schemas.microsoft.com/office/drawing/2014/main" id="{714F810E-70B9-2716-A910-F41727337AF8}"/>
                  </a:ext>
                </a:extLst>
              </p:cNvPr>
              <p:cNvSpPr>
                <a:spLocks noGrp="1" noRot="1" noChangeAspect="1" noMove="1" noResize="1" noEditPoints="1" noAdjustHandles="1" noChangeArrowheads="1" noChangeShapeType="1" noTextEdit="1"/>
              </p:cNvSpPr>
              <p:nvPr>
                <p:ph idx="16"/>
              </p:nvPr>
            </p:nvSpPr>
            <p:spPr>
              <a:xfrm>
                <a:off x="468000" y="3579750"/>
                <a:ext cx="8208000" cy="1140171"/>
              </a:xfrm>
              <a:blipFill>
                <a:blip r:embed="rId5"/>
                <a:stretch>
                  <a:fillRect b="-3209"/>
                </a:stretch>
              </a:blipFill>
            </p:spPr>
            <p:txBody>
              <a:bodyPr/>
              <a:lstStyle/>
              <a:p>
                <a:r>
                  <a:rPr lang="ja-JP" altLang="en-US">
                    <a:noFill/>
                  </a:rPr>
                  <a:t> </a:t>
                </a:r>
              </a:p>
            </p:txBody>
          </p:sp>
        </mc:Fallback>
      </mc:AlternateContent>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24228" y="2624344"/>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E616299C-2271-4427-A03E-272424B80B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3501" y="2231363"/>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7726" y="222805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7" name="コンテンツ プレースホルダー 6">
            <a:extLst>
              <a:ext uri="{FF2B5EF4-FFF2-40B4-BE49-F238E27FC236}">
                <a16:creationId xmlns:a16="http://schemas.microsoft.com/office/drawing/2014/main" id="{CC3AE399-97E5-42BC-AE89-80F08893BF3B}"/>
              </a:ext>
            </a:extLst>
          </p:cNvPr>
          <p:cNvSpPr>
            <a:spLocks noGrp="1"/>
          </p:cNvSpPr>
          <p:nvPr>
            <p:ph idx="1"/>
          </p:nvPr>
        </p:nvSpPr>
        <p:spPr>
          <a:xfrm>
            <a:off x="468000" y="843750"/>
            <a:ext cx="2736000" cy="3284604"/>
          </a:xfrm>
        </p:spPr>
        <p:txBody>
          <a:bodyPr/>
          <a:lstStyle/>
          <a:p>
            <a:pPr marL="342900" indent="-342900">
              <a:buAutoNum type="arabicPeriod"/>
            </a:pPr>
            <a:r>
              <a:rPr lang="ja-JP" altLang="en-US" dirty="0"/>
              <a:t>右クリック</a:t>
            </a:r>
            <a:r>
              <a:rPr lang="en-US" altLang="ja-JP" dirty="0"/>
              <a:t>&gt;</a:t>
            </a:r>
            <a:r>
              <a:rPr lang="en-US" altLang="ja-JP" dirty="0" err="1"/>
              <a:t>Calcuclate</a:t>
            </a:r>
            <a:br>
              <a:rPr lang="en-US" altLang="ja-JP" dirty="0"/>
            </a:br>
            <a:r>
              <a:rPr lang="en-US" altLang="ja-JP" dirty="0"/>
              <a:t>&gt; Gaussian </a:t>
            </a:r>
            <a:r>
              <a:rPr lang="en-US" altLang="ja-JP" dirty="0" err="1"/>
              <a:t>Calcuclation</a:t>
            </a:r>
            <a:r>
              <a:rPr lang="en-US" altLang="ja-JP" dirty="0"/>
              <a:t> Setup</a:t>
            </a:r>
          </a:p>
          <a:p>
            <a:pPr marL="342900" indent="-342900">
              <a:buAutoNum type="arabicPeriod"/>
            </a:pPr>
            <a:r>
              <a:rPr lang="ja-JP" altLang="en-US" dirty="0"/>
              <a:t>今回は</a:t>
            </a:r>
            <a:r>
              <a:rPr lang="en-US" altLang="ja-JP" dirty="0"/>
              <a:t>Energy</a:t>
            </a:r>
            <a:r>
              <a:rPr lang="ja-JP" altLang="en-US" dirty="0"/>
              <a:t>のままで良い</a:t>
            </a:r>
            <a:r>
              <a:rPr lang="en-US" altLang="ja-JP" dirty="0"/>
              <a:t>.</a:t>
            </a:r>
            <a:br>
              <a:rPr lang="en-US" altLang="ja-JP" dirty="0"/>
            </a:br>
            <a:r>
              <a:rPr lang="ja-JP" altLang="en-US" dirty="0"/>
              <a:t>構造最適化する場合などは</a:t>
            </a:r>
            <a:r>
              <a:rPr lang="en-US" altLang="ja-JP" dirty="0"/>
              <a:t>, </a:t>
            </a:r>
            <a:br>
              <a:rPr lang="en-US" altLang="ja-JP" dirty="0"/>
            </a:br>
            <a:r>
              <a:rPr lang="en-US" altLang="ja-JP" dirty="0"/>
              <a:t>Job Type</a:t>
            </a:r>
            <a:r>
              <a:rPr lang="ja-JP" altLang="en-US" dirty="0"/>
              <a:t>を変える</a:t>
            </a:r>
            <a:r>
              <a:rPr lang="en-US" altLang="ja-JP" dirty="0"/>
              <a:t>.</a:t>
            </a:r>
          </a:p>
          <a:p>
            <a:pPr marL="342900" indent="-342900">
              <a:buAutoNum type="arabicPeriod"/>
            </a:pPr>
            <a:r>
              <a:rPr lang="en-US" altLang="ja-JP" dirty="0"/>
              <a:t>Method</a:t>
            </a:r>
            <a:r>
              <a:rPr lang="ja-JP" altLang="en-US" dirty="0"/>
              <a:t>のタブから基底関数を変更する</a:t>
            </a:r>
            <a:r>
              <a:rPr lang="en-US" altLang="ja-JP" dirty="0"/>
              <a:t>.</a:t>
            </a:r>
          </a:p>
          <a:p>
            <a:pPr marL="342900" indent="-342900">
              <a:buAutoNum type="arabicPeriod"/>
            </a:pPr>
            <a:r>
              <a:rPr lang="en-US" altLang="ja-JP" dirty="0"/>
              <a:t>Preview</a:t>
            </a:r>
            <a:r>
              <a:rPr lang="ja-JP" altLang="en-US" dirty="0"/>
              <a:t>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22</a:t>
            </a:fld>
            <a:endParaRPr kumimoji="1" lang="ja-JP" altLang="en-US" dirty="0"/>
          </a:p>
        </p:txBody>
      </p:sp>
      <p:sp>
        <p:nvSpPr>
          <p:cNvPr id="8" name="テキスト プレースホルダー 7">
            <a:extLst>
              <a:ext uri="{FF2B5EF4-FFF2-40B4-BE49-F238E27FC236}">
                <a16:creationId xmlns:a16="http://schemas.microsoft.com/office/drawing/2014/main" id="{7E93AF55-400A-4494-8357-F8E2491D2944}"/>
              </a:ext>
            </a:extLst>
          </p:cNvPr>
          <p:cNvSpPr>
            <a:spLocks noGrp="1"/>
          </p:cNvSpPr>
          <p:nvPr>
            <p:ph type="body" sz="quarter" idx="13"/>
          </p:nvPr>
        </p:nvSpPr>
        <p:spPr/>
        <p:txBody>
          <a:bodyPr/>
          <a:lstStyle/>
          <a:p>
            <a:endParaRPr lang="ja-JP" altLang="en-US"/>
          </a:p>
        </p:txBody>
      </p:sp>
      <p:pic>
        <p:nvPicPr>
          <p:cNvPr id="42" name="コンテンツ プレースホルダー 41">
            <a:extLst>
              <a:ext uri="{FF2B5EF4-FFF2-40B4-BE49-F238E27FC236}">
                <a16:creationId xmlns:a16="http://schemas.microsoft.com/office/drawing/2014/main" id="{262CA9D3-9FAE-450B-BA32-6F53C9D386B5}"/>
              </a:ext>
            </a:extLst>
          </p:cNvPr>
          <p:cNvPicPr>
            <a:picLocks noGrp="1" noChangeAspect="1"/>
          </p:cNvPicPr>
          <p:nvPr>
            <p:ph idx="14"/>
          </p:nvPr>
        </p:nvPicPr>
        <p:blipFill>
          <a:blip r:embed="rId2"/>
          <a:stretch>
            <a:fillRect/>
          </a:stretch>
        </p:blipFill>
        <p:spPr>
          <a:xfrm>
            <a:off x="3440986" y="2571750"/>
            <a:ext cx="2262028" cy="1728788"/>
          </a:xfrm>
        </p:spPr>
      </p:pic>
      <p:pic>
        <p:nvPicPr>
          <p:cNvPr id="38" name="コンテンツ プレースホルダー 37">
            <a:extLst>
              <a:ext uri="{FF2B5EF4-FFF2-40B4-BE49-F238E27FC236}">
                <a16:creationId xmlns:a16="http://schemas.microsoft.com/office/drawing/2014/main" id="{5AE0AD80-4FAA-4604-B5F4-28DD209C0E78}"/>
              </a:ext>
            </a:extLst>
          </p:cNvPr>
          <p:cNvPicPr>
            <a:picLocks noGrp="1" noChangeAspect="1"/>
          </p:cNvPicPr>
          <p:nvPr>
            <p:ph idx="15"/>
          </p:nvPr>
        </p:nvPicPr>
        <p:blipFill>
          <a:blip r:embed="rId3"/>
          <a:stretch>
            <a:fillRect/>
          </a:stretch>
        </p:blipFill>
        <p:spPr>
          <a:xfrm>
            <a:off x="6177042" y="2571750"/>
            <a:ext cx="2262028" cy="1728788"/>
          </a:xfrm>
        </p:spPr>
      </p:pic>
      <p:pic>
        <p:nvPicPr>
          <p:cNvPr id="14" name="コンテンツ プレースホルダー 13">
            <a:extLst>
              <a:ext uri="{FF2B5EF4-FFF2-40B4-BE49-F238E27FC236}">
                <a16:creationId xmlns:a16="http://schemas.microsoft.com/office/drawing/2014/main" id="{5707286F-896B-4250-B250-882CC2C40855}"/>
              </a:ext>
            </a:extLst>
          </p:cNvPr>
          <p:cNvPicPr>
            <a:picLocks noGrp="1" noChangeAspect="1"/>
          </p:cNvPicPr>
          <p:nvPr>
            <p:ph idx="16"/>
          </p:nvPr>
        </p:nvPicPr>
        <p:blipFill>
          <a:blip r:embed="rId4"/>
          <a:stretch>
            <a:fillRect/>
          </a:stretch>
        </p:blipFill>
        <p:spPr>
          <a:xfrm>
            <a:off x="3428593" y="842963"/>
            <a:ext cx="2286813" cy="1728787"/>
          </a:xfrm>
        </p:spPr>
      </p:pic>
      <p:pic>
        <p:nvPicPr>
          <p:cNvPr id="16" name="コンテンツ プレースホルダー 15">
            <a:extLst>
              <a:ext uri="{FF2B5EF4-FFF2-40B4-BE49-F238E27FC236}">
                <a16:creationId xmlns:a16="http://schemas.microsoft.com/office/drawing/2014/main" id="{34054B38-0543-402A-BCB1-13476F59753E}"/>
              </a:ext>
            </a:extLst>
          </p:cNvPr>
          <p:cNvPicPr>
            <a:picLocks noGrp="1" noChangeAspect="1"/>
          </p:cNvPicPr>
          <p:nvPr>
            <p:ph idx="17"/>
          </p:nvPr>
        </p:nvPicPr>
        <p:blipFill>
          <a:blip r:embed="rId5"/>
          <a:stretch>
            <a:fillRect/>
          </a:stretch>
        </p:blipFill>
        <p:spPr>
          <a:xfrm>
            <a:off x="6174816" y="842963"/>
            <a:ext cx="2266480" cy="1728787"/>
          </a:xfrm>
        </p:spPr>
      </p:pic>
      <p:pic>
        <p:nvPicPr>
          <p:cNvPr id="31" name="グラフィックス 30" descr="カーソル 単色塗りつぶし">
            <a:extLst>
              <a:ext uri="{FF2B5EF4-FFF2-40B4-BE49-F238E27FC236}">
                <a16:creationId xmlns:a16="http://schemas.microsoft.com/office/drawing/2014/main" id="{6441A48C-D1C4-45D2-8057-A9FDC14EB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4792" y="1571168"/>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5349" y="1179855"/>
            <a:ext cx="415274" cy="415274"/>
          </a:xfrm>
          <a:prstGeom prst="rect">
            <a:avLst/>
          </a:prstGeo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6429" y="3057749"/>
            <a:ext cx="415274" cy="415274"/>
          </a:xfrm>
          <a:prstGeom prst="rect">
            <a:avLst/>
          </a:prstGeom>
        </p:spPr>
      </p:pic>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183480"/>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0431" y="2811740"/>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2817872"/>
            <a:ext cx="415274" cy="415274"/>
          </a:xfrm>
          <a:prstGeom prst="rect">
            <a:avLst/>
          </a:prstGeom>
        </p:spPr>
      </p:pic>
      <p:sp>
        <p:nvSpPr>
          <p:cNvPr id="4" name="フッター プレースホルダー 3">
            <a:extLst>
              <a:ext uri="{FF2B5EF4-FFF2-40B4-BE49-F238E27FC236}">
                <a16:creationId xmlns:a16="http://schemas.microsoft.com/office/drawing/2014/main" id="{6072039E-4154-1DD5-B5B9-7FFDC51AEB05}"/>
              </a:ext>
            </a:extLst>
          </p:cNvPr>
          <p:cNvSpPr>
            <a:spLocks noGrp="1"/>
          </p:cNvSpPr>
          <p:nvPr>
            <p:ph type="ftr" sz="quarter" idx="18"/>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6959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F955D99-1989-4FA6-A329-29ECBDA258C1}"/>
              </a:ext>
            </a:extLst>
          </p:cNvPr>
          <p:cNvSpPr>
            <a:spLocks noGrp="1"/>
          </p:cNvSpPr>
          <p:nvPr>
            <p:ph type="title"/>
          </p:nvPr>
        </p:nvSpPr>
        <p:spPr/>
        <p:txBody>
          <a:bodyPr/>
          <a:lstStyle/>
          <a:p>
            <a:r>
              <a:rPr lang="ja-JP" altLang="en-US" dirty="0"/>
              <a:t>結果の見方</a:t>
            </a:r>
          </a:p>
        </p:txBody>
      </p:sp>
      <p:pic>
        <p:nvPicPr>
          <p:cNvPr id="17" name="コンテンツ プレースホルダー 16">
            <a:extLst>
              <a:ext uri="{FF2B5EF4-FFF2-40B4-BE49-F238E27FC236}">
                <a16:creationId xmlns:a16="http://schemas.microsoft.com/office/drawing/2014/main" id="{0E2E625F-2554-4EC5-BADD-1C2B46A3E195}"/>
              </a:ext>
            </a:extLst>
          </p:cNvPr>
          <p:cNvPicPr>
            <a:picLocks noGrp="1" noChangeAspect="1"/>
          </p:cNvPicPr>
          <p:nvPr>
            <p:ph idx="1"/>
          </p:nvPr>
        </p:nvPicPr>
        <p:blipFill>
          <a:blip r:embed="rId2"/>
          <a:stretch>
            <a:fillRect/>
          </a:stretch>
        </p:blipFill>
        <p:spPr>
          <a:xfrm>
            <a:off x="468738" y="843750"/>
            <a:ext cx="2735262" cy="2065669"/>
          </a:xfrm>
        </p:spPr>
      </p:pic>
      <p:sp>
        <p:nvSpPr>
          <p:cNvPr id="6" name="スライド番号プレースホルダー 5">
            <a:extLst>
              <a:ext uri="{FF2B5EF4-FFF2-40B4-BE49-F238E27FC236}">
                <a16:creationId xmlns:a16="http://schemas.microsoft.com/office/drawing/2014/main" id="{4AB12254-613D-4704-8AC2-38C396AD1C21}"/>
              </a:ext>
            </a:extLst>
          </p:cNvPr>
          <p:cNvSpPr>
            <a:spLocks noGrp="1"/>
          </p:cNvSpPr>
          <p:nvPr>
            <p:ph type="sldNum" sz="quarter" idx="12"/>
          </p:nvPr>
        </p:nvSpPr>
        <p:spPr/>
        <p:txBody>
          <a:bodyPr/>
          <a:lstStyle/>
          <a:p>
            <a:fld id="{44CC7441-4F6D-4D99-AEAC-28C0433C7008}" type="slidenum">
              <a:rPr kumimoji="1" lang="ja-JP" altLang="en-US" smtClean="0"/>
              <a:pPr/>
              <a:t>23</a:t>
            </a:fld>
            <a:endParaRPr kumimoji="1" lang="ja-JP" altLang="en-US" dirty="0"/>
          </a:p>
        </p:txBody>
      </p:sp>
      <p:sp>
        <p:nvSpPr>
          <p:cNvPr id="24" name="テキスト プレースホルダー 23">
            <a:extLst>
              <a:ext uri="{FF2B5EF4-FFF2-40B4-BE49-F238E27FC236}">
                <a16:creationId xmlns:a16="http://schemas.microsoft.com/office/drawing/2014/main" id="{3D6E72CD-72AB-47D9-8FC5-8270FBEB8E10}"/>
              </a:ext>
            </a:extLst>
          </p:cNvPr>
          <p:cNvSpPr>
            <a:spLocks noGrp="1"/>
          </p:cNvSpPr>
          <p:nvPr>
            <p:ph type="body" sz="quarter" idx="13"/>
          </p:nvPr>
        </p:nvSpPr>
        <p:spPr/>
        <p:txBody>
          <a:bodyPr/>
          <a:lstStyle/>
          <a:p>
            <a:endParaRPr lang="ja-JP" altLang="en-US"/>
          </a:p>
        </p:txBody>
      </p:sp>
      <p:pic>
        <p:nvPicPr>
          <p:cNvPr id="32" name="コンテンツ プレースホルダー 18">
            <a:extLst>
              <a:ext uri="{FF2B5EF4-FFF2-40B4-BE49-F238E27FC236}">
                <a16:creationId xmlns:a16="http://schemas.microsoft.com/office/drawing/2014/main" id="{B3D42596-95DB-4F79-A637-A0900C3703F4}"/>
              </a:ext>
            </a:extLst>
          </p:cNvPr>
          <p:cNvPicPr>
            <a:picLocks noGrp="1" noChangeAspect="1"/>
          </p:cNvPicPr>
          <p:nvPr>
            <p:ph idx="14"/>
          </p:nvPr>
        </p:nvPicPr>
        <p:blipFill>
          <a:blip r:embed="rId3"/>
          <a:stretch>
            <a:fillRect/>
          </a:stretch>
        </p:blipFill>
        <p:spPr>
          <a:xfrm>
            <a:off x="3204000" y="838771"/>
            <a:ext cx="2736850" cy="2075626"/>
          </a:xfrm>
        </p:spPr>
      </p:pic>
      <p:pic>
        <p:nvPicPr>
          <p:cNvPr id="33" name="コンテンツ プレースホルダー 22">
            <a:extLst>
              <a:ext uri="{FF2B5EF4-FFF2-40B4-BE49-F238E27FC236}">
                <a16:creationId xmlns:a16="http://schemas.microsoft.com/office/drawing/2014/main" id="{D373F961-582E-4543-936C-5DF637107576}"/>
              </a:ext>
            </a:extLst>
          </p:cNvPr>
          <p:cNvPicPr>
            <a:picLocks noGrp="1" noChangeAspect="1"/>
          </p:cNvPicPr>
          <p:nvPr>
            <p:ph idx="15"/>
          </p:nvPr>
        </p:nvPicPr>
        <p:blipFill>
          <a:blip r:embed="rId4"/>
          <a:stretch>
            <a:fillRect/>
          </a:stretch>
        </p:blipFill>
        <p:spPr>
          <a:xfrm>
            <a:off x="5940850" y="843214"/>
            <a:ext cx="2735263" cy="2066740"/>
          </a:xfrm>
          <a:prstGeom prst="rect">
            <a:avLst/>
          </a:prstGeom>
          <a:noFill/>
          <a:ln>
            <a:noFill/>
          </a:ln>
        </p:spPr>
      </p:pic>
      <p:sp>
        <p:nvSpPr>
          <p:cNvPr id="34" name="コンテンツ プレースホルダー 6">
            <a:extLst>
              <a:ext uri="{FF2B5EF4-FFF2-40B4-BE49-F238E27FC236}">
                <a16:creationId xmlns:a16="http://schemas.microsoft.com/office/drawing/2014/main" id="{F9D20D4B-CB6E-468A-8B4F-5701381D9AC4}"/>
              </a:ext>
            </a:extLst>
          </p:cNvPr>
          <p:cNvSpPr txBox="1">
            <a:spLocks/>
          </p:cNvSpPr>
          <p:nvPr/>
        </p:nvSpPr>
        <p:spPr>
          <a:xfrm>
            <a:off x="467151" y="2922598"/>
            <a:ext cx="8208962" cy="1287134"/>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p>
          <a:p>
            <a:pPr marL="342900" indent="-342900">
              <a:buFont typeface="+mj-lt"/>
              <a:buAutoNum type="arabicPeriod"/>
            </a:pPr>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a:t>
            </a:r>
            <a:r>
              <a:rPr lang="en-US" altLang="ja-JP" dirty="0" err="1"/>
              <a:t>chk</a:t>
            </a:r>
            <a:r>
              <a:rPr lang="ja-JP" altLang="en-US" dirty="0"/>
              <a:t>ファイルを読み込む</a:t>
            </a:r>
            <a:r>
              <a:rPr lang="en-US" altLang="ja-JP" dirty="0"/>
              <a:t>.</a:t>
            </a:r>
          </a:p>
          <a:p>
            <a:pPr marL="342900" indent="-342900">
              <a:buFont typeface="+mj-lt"/>
              <a:buAutoNum type="arabicPeriod"/>
            </a:pPr>
            <a:r>
              <a:rPr lang="ja-JP" altLang="en-US" dirty="0"/>
              <a:t>右クリック</a:t>
            </a:r>
            <a:r>
              <a:rPr lang="en-US" altLang="ja-JP" dirty="0"/>
              <a:t>&gt; Results&gt;Summary</a:t>
            </a:r>
            <a:r>
              <a:rPr lang="ja-JP" altLang="en-US" dirty="0"/>
              <a:t>から結果を見れる</a:t>
            </a:r>
            <a:r>
              <a:rPr lang="en-US" altLang="ja-JP" dirty="0"/>
              <a:t>.</a:t>
            </a:r>
          </a:p>
          <a:p>
            <a:pPr marL="342900" indent="-342900">
              <a:buFont typeface="+mj-lt"/>
              <a:buAutoNum type="arabicPeriod"/>
            </a:pPr>
            <a:r>
              <a:rPr lang="ja-JP" altLang="en-US" dirty="0"/>
              <a:t>先ほどと近いエネルギーが得られているだろうか？</a:t>
            </a:r>
          </a:p>
        </p:txBody>
      </p:sp>
      <p:pic>
        <p:nvPicPr>
          <p:cNvPr id="35" name="グラフィックス 34" descr="カーソル 単色塗りつぶし">
            <a:extLst>
              <a:ext uri="{FF2B5EF4-FFF2-40B4-BE49-F238E27FC236}">
                <a16:creationId xmlns:a16="http://schemas.microsoft.com/office/drawing/2014/main" id="{72F38898-1552-4BC7-A34F-89DCB0E3A5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8732" y="1624285"/>
            <a:ext cx="415274" cy="415274"/>
          </a:xfrm>
          <a:prstGeom prst="rect">
            <a:avLst/>
          </a:prstGeom>
        </p:spPr>
      </p:pic>
      <p:pic>
        <p:nvPicPr>
          <p:cNvPr id="36" name="グラフィックス 35" descr="カーソル 単色塗りつぶし">
            <a:extLst>
              <a:ext uri="{FF2B5EF4-FFF2-40B4-BE49-F238E27FC236}">
                <a16:creationId xmlns:a16="http://schemas.microsoft.com/office/drawing/2014/main" id="{4DEA808B-F160-4B4A-B250-D5B50776F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451" y="2710861"/>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E81F1958-4732-47D8-958F-7ED404F0F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471" y="1749794"/>
            <a:ext cx="415274" cy="415274"/>
          </a:xfrm>
          <a:prstGeom prst="rect">
            <a:avLst/>
          </a:prstGeom>
        </p:spPr>
      </p:pic>
      <p:sp>
        <p:nvSpPr>
          <p:cNvPr id="38" name="正方形/長方形 37">
            <a:extLst>
              <a:ext uri="{FF2B5EF4-FFF2-40B4-BE49-F238E27FC236}">
                <a16:creationId xmlns:a16="http://schemas.microsoft.com/office/drawing/2014/main" id="{5348A855-6299-4079-A99D-B86798BE55AC}"/>
              </a:ext>
            </a:extLst>
          </p:cNvPr>
          <p:cNvSpPr/>
          <p:nvPr/>
        </p:nvSpPr>
        <p:spPr>
          <a:xfrm>
            <a:off x="6496050" y="2030034"/>
            <a:ext cx="304800" cy="125509"/>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a:extLst>
              <a:ext uri="{FF2B5EF4-FFF2-40B4-BE49-F238E27FC236}">
                <a16:creationId xmlns:a16="http://schemas.microsoft.com/office/drawing/2014/main" id="{45C679DC-9814-BD5D-DBDC-405077DD2FF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617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6C5B8D-0D5D-4E19-A6A3-13FB834D98E9}"/>
              </a:ext>
            </a:extLst>
          </p:cNvPr>
          <p:cNvSpPr>
            <a:spLocks noGrp="1"/>
          </p:cNvSpPr>
          <p:nvPr>
            <p:ph type="title"/>
          </p:nvPr>
        </p:nvSpPr>
        <p:spPr/>
        <p:txBody>
          <a:bodyPr/>
          <a:lstStyle/>
          <a:p>
            <a:r>
              <a:rPr kumimoji="1" lang="ja-JP" altLang="en-US" dirty="0"/>
              <a:t>軌道の可視化</a:t>
            </a:r>
          </a:p>
        </p:txBody>
      </p:sp>
      <p:sp>
        <p:nvSpPr>
          <p:cNvPr id="4" name="スライド番号プレースホルダー 3">
            <a:extLst>
              <a:ext uri="{FF2B5EF4-FFF2-40B4-BE49-F238E27FC236}">
                <a16:creationId xmlns:a16="http://schemas.microsoft.com/office/drawing/2014/main" id="{5BF3727A-8AA1-4988-8E47-A00B475EBBFC}"/>
              </a:ext>
            </a:extLst>
          </p:cNvPr>
          <p:cNvSpPr>
            <a:spLocks noGrp="1"/>
          </p:cNvSpPr>
          <p:nvPr>
            <p:ph type="sldNum" sz="quarter" idx="12"/>
          </p:nvPr>
        </p:nvSpPr>
        <p:spPr/>
        <p:txBody>
          <a:bodyPr/>
          <a:lstStyle/>
          <a:p>
            <a:fld id="{44CC7441-4F6D-4D99-AEAC-28C0433C7008}" type="slidenum">
              <a:rPr kumimoji="1" lang="ja-JP" altLang="en-US" smtClean="0"/>
              <a:t>24</a:t>
            </a:fld>
            <a:endParaRPr kumimoji="1" lang="ja-JP" altLang="en-US"/>
          </a:p>
        </p:txBody>
      </p:sp>
      <p:sp>
        <p:nvSpPr>
          <p:cNvPr id="23" name="テキスト プレースホルダー 22">
            <a:extLst>
              <a:ext uri="{FF2B5EF4-FFF2-40B4-BE49-F238E27FC236}">
                <a16:creationId xmlns:a16="http://schemas.microsoft.com/office/drawing/2014/main" id="{489CF89F-E819-49CE-AC3A-3B04E4CB21F3}"/>
              </a:ext>
            </a:extLst>
          </p:cNvPr>
          <p:cNvSpPr>
            <a:spLocks noGrp="1"/>
          </p:cNvSpPr>
          <p:nvPr>
            <p:ph type="body" sz="quarter" idx="13"/>
          </p:nvPr>
        </p:nvSpPr>
        <p:spPr/>
        <p:txBody>
          <a:bodyPr/>
          <a:lstStyle/>
          <a:p>
            <a:r>
              <a:rPr lang="en-US" altLang="ja-JP" dirty="0"/>
              <a:t>https://www.comp.tmu.ac.jp/minoria/3nen_jikken/how_to_use_gaussian_gaussview.pdf</a:t>
            </a:r>
            <a:endParaRPr lang="ja-JP" altLang="en-US" dirty="0"/>
          </a:p>
        </p:txBody>
      </p:sp>
      <p:pic>
        <p:nvPicPr>
          <p:cNvPr id="84" name="コンテンツ プレースホルダー 20">
            <a:extLst>
              <a:ext uri="{FF2B5EF4-FFF2-40B4-BE49-F238E27FC236}">
                <a16:creationId xmlns:a16="http://schemas.microsoft.com/office/drawing/2014/main" id="{2CB714D5-EBAE-4BC8-A6C1-6A4F9F134D0F}"/>
              </a:ext>
            </a:extLst>
          </p:cNvPr>
          <p:cNvPicPr>
            <a:picLocks noChangeAspect="1"/>
          </p:cNvPicPr>
          <p:nvPr/>
        </p:nvPicPr>
        <p:blipFill>
          <a:blip r:embed="rId2"/>
          <a:stretch>
            <a:fillRect/>
          </a:stretch>
        </p:blipFill>
        <p:spPr>
          <a:xfrm>
            <a:off x="6849849" y="915111"/>
            <a:ext cx="1996861" cy="1512000"/>
          </a:xfrm>
          <a:prstGeom prst="rect">
            <a:avLst/>
          </a:prstGeom>
          <a:noFill/>
          <a:ln>
            <a:noFill/>
          </a:ln>
        </p:spPr>
      </p:pic>
      <p:pic>
        <p:nvPicPr>
          <p:cNvPr id="85" name="図 84">
            <a:extLst>
              <a:ext uri="{FF2B5EF4-FFF2-40B4-BE49-F238E27FC236}">
                <a16:creationId xmlns:a16="http://schemas.microsoft.com/office/drawing/2014/main" id="{962906E4-6685-4559-A484-C96B4BD6CB7C}"/>
              </a:ext>
            </a:extLst>
          </p:cNvPr>
          <p:cNvPicPr>
            <a:picLocks noChangeAspect="1"/>
          </p:cNvPicPr>
          <p:nvPr/>
        </p:nvPicPr>
        <p:blipFill>
          <a:blip r:embed="rId3"/>
          <a:stretch>
            <a:fillRect/>
          </a:stretch>
        </p:blipFill>
        <p:spPr>
          <a:xfrm>
            <a:off x="6849847" y="2717157"/>
            <a:ext cx="2001083" cy="1512000"/>
          </a:xfrm>
          <a:prstGeom prst="rect">
            <a:avLst/>
          </a:prstGeom>
        </p:spPr>
      </p:pic>
      <p:pic>
        <p:nvPicPr>
          <p:cNvPr id="86" name="コンテンツ プレースホルダー 10">
            <a:extLst>
              <a:ext uri="{FF2B5EF4-FFF2-40B4-BE49-F238E27FC236}">
                <a16:creationId xmlns:a16="http://schemas.microsoft.com/office/drawing/2014/main" id="{D39B905E-9BAA-4B32-806B-4A7A2AE0300A}"/>
              </a:ext>
            </a:extLst>
          </p:cNvPr>
          <p:cNvPicPr>
            <a:picLocks noChangeAspect="1"/>
          </p:cNvPicPr>
          <p:nvPr/>
        </p:nvPicPr>
        <p:blipFill>
          <a:blip r:embed="rId4"/>
          <a:stretch>
            <a:fillRect/>
          </a:stretch>
        </p:blipFill>
        <p:spPr>
          <a:xfrm>
            <a:off x="293415" y="915111"/>
            <a:ext cx="1993671" cy="1512000"/>
          </a:xfrm>
          <a:prstGeom prst="rect">
            <a:avLst/>
          </a:prstGeom>
          <a:noFill/>
          <a:ln>
            <a:noFill/>
          </a:ln>
        </p:spPr>
      </p:pic>
      <p:pic>
        <p:nvPicPr>
          <p:cNvPr id="87" name="コンテンツ プレースホルダー 16">
            <a:extLst>
              <a:ext uri="{FF2B5EF4-FFF2-40B4-BE49-F238E27FC236}">
                <a16:creationId xmlns:a16="http://schemas.microsoft.com/office/drawing/2014/main" id="{E3AC77C7-2EEE-4455-8686-E88921C98EDE}"/>
              </a:ext>
            </a:extLst>
          </p:cNvPr>
          <p:cNvPicPr>
            <a:picLocks noChangeAspect="1"/>
          </p:cNvPicPr>
          <p:nvPr/>
        </p:nvPicPr>
        <p:blipFill>
          <a:blip r:embed="rId5"/>
          <a:stretch>
            <a:fillRect/>
          </a:stretch>
        </p:blipFill>
        <p:spPr>
          <a:xfrm>
            <a:off x="2447137" y="915111"/>
            <a:ext cx="1996860" cy="1512000"/>
          </a:xfrm>
          <a:prstGeom prst="rect">
            <a:avLst/>
          </a:prstGeom>
          <a:noFill/>
          <a:ln>
            <a:noFill/>
          </a:ln>
        </p:spPr>
      </p:pic>
      <p:pic>
        <p:nvPicPr>
          <p:cNvPr id="88" name="コンテンツ プレースホルダー 18">
            <a:extLst>
              <a:ext uri="{FF2B5EF4-FFF2-40B4-BE49-F238E27FC236}">
                <a16:creationId xmlns:a16="http://schemas.microsoft.com/office/drawing/2014/main" id="{22E3EC76-8C6E-42EC-ABB0-BB45ECDEFB51}"/>
              </a:ext>
            </a:extLst>
          </p:cNvPr>
          <p:cNvPicPr>
            <a:picLocks noChangeAspect="1"/>
          </p:cNvPicPr>
          <p:nvPr/>
        </p:nvPicPr>
        <p:blipFill>
          <a:blip r:embed="rId6"/>
          <a:stretch>
            <a:fillRect/>
          </a:stretch>
        </p:blipFill>
        <p:spPr>
          <a:xfrm>
            <a:off x="4604048" y="915111"/>
            <a:ext cx="2085749" cy="1512000"/>
          </a:xfrm>
          <a:prstGeom prst="rect">
            <a:avLst/>
          </a:prstGeom>
          <a:noFill/>
          <a:ln>
            <a:noFill/>
          </a:ln>
        </p:spPr>
      </p:pic>
      <p:pic>
        <p:nvPicPr>
          <p:cNvPr id="89" name="コンテンツ プレースホルダー 50">
            <a:extLst>
              <a:ext uri="{FF2B5EF4-FFF2-40B4-BE49-F238E27FC236}">
                <a16:creationId xmlns:a16="http://schemas.microsoft.com/office/drawing/2014/main" id="{8721B333-50E0-4AFA-8A8B-B65E6A5C33BE}"/>
              </a:ext>
            </a:extLst>
          </p:cNvPr>
          <p:cNvPicPr>
            <a:picLocks noChangeAspect="1"/>
          </p:cNvPicPr>
          <p:nvPr/>
        </p:nvPicPr>
        <p:blipFill>
          <a:blip r:embed="rId7"/>
          <a:stretch>
            <a:fillRect/>
          </a:stretch>
        </p:blipFill>
        <p:spPr>
          <a:xfrm>
            <a:off x="2442914" y="2679484"/>
            <a:ext cx="2001083" cy="1512000"/>
          </a:xfrm>
          <a:prstGeom prst="rect">
            <a:avLst/>
          </a:prstGeom>
          <a:noFill/>
          <a:ln>
            <a:noFill/>
          </a:ln>
        </p:spPr>
      </p:pic>
      <p:pic>
        <p:nvPicPr>
          <p:cNvPr id="90" name="コンテンツ プレースホルダー 48">
            <a:extLst>
              <a:ext uri="{FF2B5EF4-FFF2-40B4-BE49-F238E27FC236}">
                <a16:creationId xmlns:a16="http://schemas.microsoft.com/office/drawing/2014/main" id="{EC73DF97-5D22-48BF-B962-23C630F29FD7}"/>
              </a:ext>
            </a:extLst>
          </p:cNvPr>
          <p:cNvPicPr>
            <a:picLocks noChangeAspect="1"/>
          </p:cNvPicPr>
          <p:nvPr/>
        </p:nvPicPr>
        <p:blipFill>
          <a:blip r:embed="rId8"/>
          <a:stretch>
            <a:fillRect/>
          </a:stretch>
        </p:blipFill>
        <p:spPr>
          <a:xfrm>
            <a:off x="293415" y="2672573"/>
            <a:ext cx="2001083" cy="1512000"/>
          </a:xfrm>
          <a:prstGeom prst="rect">
            <a:avLst/>
          </a:prstGeom>
          <a:noFill/>
          <a:ln>
            <a:noFill/>
          </a:ln>
        </p:spPr>
      </p:pic>
      <p:pic>
        <p:nvPicPr>
          <p:cNvPr id="92" name="図 91">
            <a:extLst>
              <a:ext uri="{FF2B5EF4-FFF2-40B4-BE49-F238E27FC236}">
                <a16:creationId xmlns:a16="http://schemas.microsoft.com/office/drawing/2014/main" id="{DB03B366-8B56-4A6D-B93C-096409FEA280}"/>
              </a:ext>
            </a:extLst>
          </p:cNvPr>
          <p:cNvPicPr>
            <a:picLocks noChangeAspect="1"/>
          </p:cNvPicPr>
          <p:nvPr/>
        </p:nvPicPr>
        <p:blipFill>
          <a:blip r:embed="rId9"/>
          <a:stretch>
            <a:fillRect/>
          </a:stretch>
        </p:blipFill>
        <p:spPr>
          <a:xfrm>
            <a:off x="4999786" y="2672573"/>
            <a:ext cx="1294272" cy="1512000"/>
          </a:xfrm>
          <a:prstGeom prst="rect">
            <a:avLst/>
          </a:prstGeom>
        </p:spPr>
      </p:pic>
      <p:pic>
        <p:nvPicPr>
          <p:cNvPr id="95" name="グラフィックス 94" descr="カーソル 単色塗りつぶし">
            <a:extLst>
              <a:ext uri="{FF2B5EF4-FFF2-40B4-BE49-F238E27FC236}">
                <a16:creationId xmlns:a16="http://schemas.microsoft.com/office/drawing/2014/main" id="{99B47196-BD26-4971-A54E-8A95BE60DE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05654" y="1926931"/>
            <a:ext cx="415274" cy="415274"/>
          </a:xfrm>
          <a:prstGeom prst="rect">
            <a:avLst/>
          </a:prstGeom>
        </p:spPr>
      </p:pic>
      <p:pic>
        <p:nvPicPr>
          <p:cNvPr id="96" name="グラフィックス 95" descr="カーソル 単色塗りつぶし">
            <a:extLst>
              <a:ext uri="{FF2B5EF4-FFF2-40B4-BE49-F238E27FC236}">
                <a16:creationId xmlns:a16="http://schemas.microsoft.com/office/drawing/2014/main" id="{656A829F-4B94-4B9B-95D0-3CD2A91D4B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6359" y="1067024"/>
            <a:ext cx="415274" cy="415274"/>
          </a:xfrm>
          <a:prstGeom prst="rect">
            <a:avLst/>
          </a:prstGeom>
        </p:spPr>
      </p:pic>
      <p:pic>
        <p:nvPicPr>
          <p:cNvPr id="97" name="グラフィックス 96" descr="カーソル 単色塗りつぶし">
            <a:extLst>
              <a:ext uri="{FF2B5EF4-FFF2-40B4-BE49-F238E27FC236}">
                <a16:creationId xmlns:a16="http://schemas.microsoft.com/office/drawing/2014/main" id="{FFC9C2C2-0BFD-4222-9B5D-BDB579837E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9786" y="2192111"/>
            <a:ext cx="415274" cy="415274"/>
          </a:xfrm>
          <a:prstGeom prst="rect">
            <a:avLst/>
          </a:prstGeom>
        </p:spPr>
      </p:pic>
      <p:pic>
        <p:nvPicPr>
          <p:cNvPr id="98" name="グラフィックス 97" descr="カーソル 単色塗りつぶし">
            <a:extLst>
              <a:ext uri="{FF2B5EF4-FFF2-40B4-BE49-F238E27FC236}">
                <a16:creationId xmlns:a16="http://schemas.microsoft.com/office/drawing/2014/main" id="{594E768C-1D2B-453C-B347-5C497EF6AD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1829" y="1553282"/>
            <a:ext cx="415274" cy="415274"/>
          </a:xfrm>
          <a:prstGeom prst="rect">
            <a:avLst/>
          </a:prstGeom>
        </p:spPr>
      </p:pic>
      <p:pic>
        <p:nvPicPr>
          <p:cNvPr id="99" name="グラフィックス 98" descr="カーソル 単色塗りつぶし">
            <a:extLst>
              <a:ext uri="{FF2B5EF4-FFF2-40B4-BE49-F238E27FC236}">
                <a16:creationId xmlns:a16="http://schemas.microsoft.com/office/drawing/2014/main" id="{5E731DFD-3BAD-4C19-98B7-5BAF0FDFCB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8784" y="1176919"/>
            <a:ext cx="415274" cy="415274"/>
          </a:xfrm>
          <a:prstGeom prst="rect">
            <a:avLst/>
          </a:prstGeom>
        </p:spPr>
      </p:pic>
      <p:pic>
        <p:nvPicPr>
          <p:cNvPr id="100" name="グラフィックス 99" descr="カーソル 単色塗りつぶし">
            <a:extLst>
              <a:ext uri="{FF2B5EF4-FFF2-40B4-BE49-F238E27FC236}">
                <a16:creationId xmlns:a16="http://schemas.microsoft.com/office/drawing/2014/main" id="{FE5FD612-CB57-4190-8919-5F0308AA8A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56726" y="1463474"/>
            <a:ext cx="415274" cy="415274"/>
          </a:xfrm>
          <a:prstGeom prst="rect">
            <a:avLst/>
          </a:prstGeom>
        </p:spPr>
      </p:pic>
      <p:pic>
        <p:nvPicPr>
          <p:cNvPr id="101" name="グラフィックス 100" descr="カーソル 単色塗りつぶし">
            <a:extLst>
              <a:ext uri="{FF2B5EF4-FFF2-40B4-BE49-F238E27FC236}">
                <a16:creationId xmlns:a16="http://schemas.microsoft.com/office/drawing/2014/main" id="{3824191F-A91C-4B60-9FF9-193C2397CC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81587" y="3983847"/>
            <a:ext cx="415274" cy="415274"/>
          </a:xfrm>
          <a:prstGeom prst="rect">
            <a:avLst/>
          </a:prstGeom>
        </p:spPr>
      </p:pic>
      <p:pic>
        <p:nvPicPr>
          <p:cNvPr id="102" name="グラフィックス 101" descr="カーソル 単色塗りつぶし">
            <a:extLst>
              <a:ext uri="{FF2B5EF4-FFF2-40B4-BE49-F238E27FC236}">
                <a16:creationId xmlns:a16="http://schemas.microsoft.com/office/drawing/2014/main" id="{C16F13CB-133E-4656-B090-217EF9AB79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9041" y="2799526"/>
            <a:ext cx="415274" cy="415274"/>
          </a:xfrm>
          <a:prstGeom prst="rect">
            <a:avLst/>
          </a:prstGeom>
        </p:spPr>
      </p:pic>
      <p:pic>
        <p:nvPicPr>
          <p:cNvPr id="103" name="グラフィックス 102" descr="カーソル 単色塗りつぶし">
            <a:extLst>
              <a:ext uri="{FF2B5EF4-FFF2-40B4-BE49-F238E27FC236}">
                <a16:creationId xmlns:a16="http://schemas.microsoft.com/office/drawing/2014/main" id="{46969DCE-7BE4-48DD-828C-BD6F869D23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3252" y="2915711"/>
            <a:ext cx="415274" cy="415274"/>
          </a:xfrm>
          <a:prstGeom prst="rect">
            <a:avLst/>
          </a:prstGeom>
        </p:spPr>
      </p:pic>
      <p:pic>
        <p:nvPicPr>
          <p:cNvPr id="22" name="グラフィックス 21" descr="カーソル 単色塗りつぶし">
            <a:extLst>
              <a:ext uri="{FF2B5EF4-FFF2-40B4-BE49-F238E27FC236}">
                <a16:creationId xmlns:a16="http://schemas.microsoft.com/office/drawing/2014/main" id="{CF1187BC-68EA-46F7-B832-C239257F0E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709" y="1696836"/>
            <a:ext cx="415274" cy="415274"/>
          </a:xfrm>
          <a:prstGeom prst="rect">
            <a:avLst/>
          </a:prstGeom>
        </p:spPr>
      </p:pic>
      <p:sp>
        <p:nvSpPr>
          <p:cNvPr id="5" name="フッター プレースホルダー 4">
            <a:extLst>
              <a:ext uri="{FF2B5EF4-FFF2-40B4-BE49-F238E27FC236}">
                <a16:creationId xmlns:a16="http://schemas.microsoft.com/office/drawing/2014/main" id="{829E6A77-94D5-06DF-5327-60D7F3A53A02}"/>
              </a:ext>
            </a:extLst>
          </p:cNvPr>
          <p:cNvSpPr>
            <a:spLocks noGrp="1"/>
          </p:cNvSpPr>
          <p:nvPr>
            <p:ph type="ftr" sz="quarter" idx="19"/>
          </p:nvPr>
        </p:nvSpPr>
        <p:spPr/>
        <p:txBody>
          <a:bodyPr/>
          <a:lstStyle/>
          <a:p>
            <a:r>
              <a:rPr lang="en-US" altLang="ja-JP"/>
              <a:t>© 2024 Shuhei Ohno</a:t>
            </a:r>
            <a:endParaRPr lang="en-US" altLang="ja-JP" dirty="0"/>
          </a:p>
        </p:txBody>
      </p:sp>
      <p:sp>
        <p:nvSpPr>
          <p:cNvPr id="7" name="テキスト ボックス 6">
            <a:extLst>
              <a:ext uri="{FF2B5EF4-FFF2-40B4-BE49-F238E27FC236}">
                <a16:creationId xmlns:a16="http://schemas.microsoft.com/office/drawing/2014/main" id="{8266AD9E-60B1-6EA5-437C-15C2466F2BC2}"/>
              </a:ext>
            </a:extLst>
          </p:cNvPr>
          <p:cNvSpPr txBox="1"/>
          <p:nvPr/>
        </p:nvSpPr>
        <p:spPr>
          <a:xfrm>
            <a:off x="5146158" y="4383109"/>
            <a:ext cx="3718205" cy="292388"/>
          </a:xfrm>
          <a:prstGeom prst="rect">
            <a:avLst/>
          </a:prstGeom>
          <a:noFill/>
        </p:spPr>
        <p:txBody>
          <a:bodyPr wrap="square">
            <a:spAutoFit/>
          </a:bodyPr>
          <a:lstStyle/>
          <a:p>
            <a:r>
              <a:rPr kumimoji="1" lang="ja-JP" altLang="en-US" sz="1300" dirty="0">
                <a:solidFill>
                  <a:schemeClr val="accent4"/>
                </a:solidFill>
                <a:latin typeface="+mn-lt"/>
              </a:rPr>
              <a:t>➡ 背景の色なども変えられるので試してみよう</a:t>
            </a:r>
            <a:endParaRPr lang="ja-JP" altLang="en-US" sz="1300" dirty="0"/>
          </a:p>
        </p:txBody>
      </p:sp>
    </p:spTree>
    <p:extLst>
      <p:ext uri="{BB962C8B-B14F-4D97-AF65-F5344CB8AC3E}">
        <p14:creationId xmlns:p14="http://schemas.microsoft.com/office/powerpoint/2010/main" val="89090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FB65AB86-682D-53E3-4C82-803C7B82AD67}"/>
              </a:ext>
            </a:extLst>
          </p:cNvPr>
          <p:cNvSpPr>
            <a:spLocks noGrp="1"/>
          </p:cNvSpPr>
          <p:nvPr>
            <p:ph type="ftr" sz="quarter" idx="17"/>
          </p:nvPr>
        </p:nvSpPr>
        <p:spPr>
          <a:xfrm>
            <a:off x="7776000" y="4675500"/>
            <a:ext cx="1368000" cy="468000"/>
          </a:xfrm>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252351"/>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正確ではないが</a:t>
                </a:r>
                <a:r>
                  <a:rPr lang="en-US" altLang="ja-JP" dirty="0"/>
                  <a:t>, C-C</a:t>
                </a:r>
                <a:r>
                  <a:rPr lang="ja-JP" altLang="en-US" dirty="0"/>
                  <a:t>間の中央に節がないものを結合性軌道</a:t>
                </a:r>
                <a:r>
                  <a:rPr lang="en-US" altLang="ja-JP" dirty="0"/>
                  <a:t>, </a:t>
                </a:r>
                <a:r>
                  <a:rPr lang="ja-JP" altLang="en-US" dirty="0"/>
                  <a:t>節があるものを反結合性軌道と数えてよい</a:t>
                </a:r>
                <a:r>
                  <a:rPr lang="en-US" altLang="ja-JP" dirty="0"/>
                  <a:t>.</a:t>
                </a:r>
                <a:endParaRPr lang="ja-JP" altLang="en-US" dirty="0"/>
              </a:p>
            </p:txBody>
          </p:sp>
        </mc:Choice>
        <mc:Fallback xmlns="">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252351"/>
              </a:xfrm>
              <a:blipFill>
                <a:blip r:embed="rId2"/>
                <a:stretch>
                  <a:fillRect r="-446" b="-375"/>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a:p>
            <a:pPr marL="92075" indent="-92075">
              <a:tabLst>
                <a:tab pos="92075" algn="l"/>
              </a:tabLst>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36396695"/>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1.3163</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1.1861</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25</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i="1" dirty="0"/>
              <a:t>L </a:t>
            </a:r>
            <a:r>
              <a:rPr kumimoji="1" lang="en-US" altLang="ja-JP" sz="1300" dirty="0"/>
              <a:t>-</a:t>
            </a:r>
            <a:r>
              <a:rPr kumimoji="1" lang="ja-JP" altLang="en-US" sz="1300" dirty="0"/>
              <a:t>メントールを作り</a:t>
            </a:r>
            <a:r>
              <a:rPr kumimoji="1" lang="en-US" altLang="ja-JP" sz="1300" dirty="0"/>
              <a:t>, </a:t>
            </a:r>
            <a:r>
              <a:rPr lang="en-US" altLang="ja-JP" dirty="0"/>
              <a:t>PM6</a:t>
            </a:r>
            <a:r>
              <a:rPr kumimoji="1" lang="ja-JP" altLang="en-US" sz="1300" dirty="0"/>
              <a:t>で構造</a:t>
            </a:r>
            <a:br>
              <a:rPr kumimoji="1" lang="en-US" altLang="ja-JP" sz="1300" dirty="0"/>
            </a:br>
            <a:r>
              <a:rPr kumimoji="1" lang="ja-JP" altLang="en-US" sz="1300" dirty="0"/>
              <a:t>最適化（</a:t>
            </a:r>
            <a:r>
              <a:rPr kumimoji="1" lang="en-US" altLang="ja-JP" sz="1300" dirty="0" err="1"/>
              <a:t>Opt+Freq</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endParaRPr lang="ja-JP" altLang="en-US" dirty="0"/>
          </a:p>
        </p:txBody>
      </p:sp>
      <p:pic>
        <p:nvPicPr>
          <p:cNvPr id="23" name="コンテンツ プレースホルダー 22">
            <a:extLst>
              <a:ext uri="{FF2B5EF4-FFF2-40B4-BE49-F238E27FC236}">
                <a16:creationId xmlns:a16="http://schemas.microsoft.com/office/drawing/2014/main" id="{C1E866D9-A80E-FDD9-3AB3-DBB6E7EA6205}"/>
              </a:ext>
            </a:extLst>
          </p:cNvPr>
          <p:cNvPicPr>
            <a:picLocks noGrp="1" noChangeAspect="1"/>
          </p:cNvPicPr>
          <p:nvPr>
            <p:ph idx="14"/>
          </p:nvPr>
        </p:nvPicPr>
        <p:blipFill>
          <a:blip r:embed="rId3"/>
          <a:stretch>
            <a:fillRect/>
          </a:stretch>
        </p:blipFill>
        <p:spPr>
          <a:xfrm>
            <a:off x="3430101" y="842963"/>
            <a:ext cx="5019060" cy="3457575"/>
          </a:xfrm>
        </p:spPr>
      </p:pic>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26</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4"/>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3373" y="3030493"/>
            <a:ext cx="415274" cy="415274"/>
          </a:xfrm>
          <a:prstGeom prst="rect">
            <a:avLst/>
          </a:prstGeom>
        </p:spPr>
      </p:pic>
      <p:sp>
        <p:nvSpPr>
          <p:cNvPr id="6" name="フッター プレースホルダー 5">
            <a:extLst>
              <a:ext uri="{FF2B5EF4-FFF2-40B4-BE49-F238E27FC236}">
                <a16:creationId xmlns:a16="http://schemas.microsoft.com/office/drawing/2014/main" id="{66D8BE57-D508-07E5-AEB0-934FF7D6E40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69271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descr="グラフィカル ユーザー インターフェイス, テーブル&#10;&#10;中程度の精度で自動的に生成された説明">
            <a:extLst>
              <a:ext uri="{FF2B5EF4-FFF2-40B4-BE49-F238E27FC236}">
                <a16:creationId xmlns:a16="http://schemas.microsoft.com/office/drawing/2014/main" id="{2551E1A1-7DC4-1D07-7772-4FCA637FF976}"/>
              </a:ext>
            </a:extLst>
          </p:cNvPr>
          <p:cNvPicPr>
            <a:picLocks noGrp="1" noChangeAspect="1"/>
          </p:cNvPicPr>
          <p:nvPr>
            <p:ph idx="1"/>
          </p:nvPr>
        </p:nvPicPr>
        <p:blipFill>
          <a:blip r:embed="rId2"/>
          <a:stretch>
            <a:fillRect/>
          </a:stretch>
        </p:blipFill>
        <p:spPr>
          <a:xfrm>
            <a:off x="645740" y="842963"/>
            <a:ext cx="2380407"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pic>
        <p:nvPicPr>
          <p:cNvPr id="8" name="コンテンツ プレースホルダー 7">
            <a:extLst>
              <a:ext uri="{FF2B5EF4-FFF2-40B4-BE49-F238E27FC236}">
                <a16:creationId xmlns:a16="http://schemas.microsoft.com/office/drawing/2014/main" id="{260A4CDB-D22B-C712-6EDC-5AF3C5D10A9B}"/>
              </a:ext>
            </a:extLst>
          </p:cNvPr>
          <p:cNvPicPr>
            <a:picLocks noGrp="1" noChangeAspect="1"/>
          </p:cNvPicPr>
          <p:nvPr>
            <p:ph idx="14"/>
          </p:nvPr>
        </p:nvPicPr>
        <p:blipFill>
          <a:blip r:embed="rId3"/>
          <a:stretch>
            <a:fillRect/>
          </a:stretch>
        </p:blipFill>
        <p:spPr>
          <a:xfrm>
            <a:off x="3433335" y="842963"/>
            <a:ext cx="5012592" cy="3457575"/>
          </a:xfrm>
        </p:spPr>
      </p:pic>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27</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stCxn id="17" idx="0"/>
          </p:cNvCxnSpPr>
          <p:nvPr/>
        </p:nvCxnSpPr>
        <p:spPr>
          <a:xfrm flipH="1" flipV="1">
            <a:off x="2282757" y="3028545"/>
            <a:ext cx="612759" cy="13758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フッター プレースホルダー 3">
            <a:extLst>
              <a:ext uri="{FF2B5EF4-FFF2-40B4-BE49-F238E27FC236}">
                <a16:creationId xmlns:a16="http://schemas.microsoft.com/office/drawing/2014/main" id="{32293B27-9D6F-7344-FD4D-5A883C058B2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15635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tretch>
            <a:fill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tretch>
            <a:fill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28</a:t>
            </a:fld>
            <a:endParaRPr kumimoji="1" lang="ja-JP" altLang="en-US" dirty="0"/>
          </a:p>
        </p:txBody>
      </p:sp>
      <p:sp>
        <p:nvSpPr>
          <p:cNvPr id="4" name="フッター プレースホルダー 3">
            <a:extLst>
              <a:ext uri="{FF2B5EF4-FFF2-40B4-BE49-F238E27FC236}">
                <a16:creationId xmlns:a16="http://schemas.microsoft.com/office/drawing/2014/main" id="{C2C121FA-5037-85DD-21FB-2F6A2D740762}"/>
              </a:ext>
            </a:extLst>
          </p:cNvPr>
          <p:cNvSpPr>
            <a:spLocks noGrp="1"/>
          </p:cNvSpPr>
          <p:nvPr>
            <p:ph type="ftr" sz="quarter" idx="16"/>
          </p:nvPr>
        </p:nvSpPr>
        <p:spPr/>
        <p:txBody>
          <a:bodyPr/>
          <a:lstStyle/>
          <a:p>
            <a:r>
              <a:rPr lang="en-US" altLang="ja-JP"/>
              <a:t>© 2024 Shuhei Ohno</a:t>
            </a:r>
            <a:endParaRPr lang="en-US" altLang="ja-JP"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600164"/>
          </a:xfrm>
          <a:prstGeom prst="rect">
            <a:avLst/>
          </a:prstGeom>
          <a:noFill/>
        </p:spPr>
        <p:txBody>
          <a:bodyPr wrap="square">
            <a:spAutoFit/>
          </a:bodyPr>
          <a:lstStyle/>
          <a:p>
            <a:r>
              <a:rPr kumimoji="1" lang="ja-JP" altLang="en-US" sz="1100" b="1" dirty="0">
                <a:solidFill>
                  <a:schemeClr val="accent4"/>
                </a:solidFill>
              </a:rPr>
              <a:t>スペクトルをクリックしてピークを選択しよう</a:t>
            </a:r>
            <a:r>
              <a:rPr kumimoji="1" lang="en-US" altLang="ja-JP" sz="1100" b="1" dirty="0">
                <a:solidFill>
                  <a:schemeClr val="accent4"/>
                </a:solidFill>
              </a:rPr>
              <a:t>. </a:t>
            </a:r>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から軸の向きや色合いなどの設定を変えることもできる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600164"/>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a:t>
            </a:r>
            <a:r>
              <a:rPr kumimoji="1" lang="en-US" altLang="ja-JP" sz="1100" b="1" dirty="0">
                <a:solidFill>
                  <a:schemeClr val="accent4"/>
                </a:solidFill>
              </a:rPr>
              <a:t>, </a:t>
            </a:r>
            <a:r>
              <a:rPr kumimoji="1" lang="ja-JP" altLang="en-US" sz="1100" b="1" dirty="0">
                <a:solidFill>
                  <a:schemeClr val="accent4"/>
                </a:solidFill>
              </a:rPr>
              <a:t>ピークを帰属できる</a:t>
            </a:r>
            <a:r>
              <a:rPr kumimoji="1" lang="en-US" altLang="ja-JP" sz="1100" b="1" dirty="0">
                <a:solidFill>
                  <a:schemeClr val="accent4"/>
                </a:solidFill>
              </a:rPr>
              <a:t>.</a:t>
            </a:r>
          </a:p>
        </p:txBody>
      </p:sp>
      <p:pic>
        <p:nvPicPr>
          <p:cNvPr id="2" name="グラフィックス 1" descr="カーソル 単色塗りつぶし">
            <a:extLst>
              <a:ext uri="{FF2B5EF4-FFF2-40B4-BE49-F238E27FC236}">
                <a16:creationId xmlns:a16="http://schemas.microsoft.com/office/drawing/2014/main" id="{6FCECB82-30A9-435D-B2A5-643318872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170" y="2687448"/>
            <a:ext cx="415274" cy="415274"/>
          </a:xfrm>
          <a:prstGeom prst="rect">
            <a:avLst/>
          </a:prstGeom>
        </p:spPr>
      </p:pic>
      <p:pic>
        <p:nvPicPr>
          <p:cNvPr id="11" name="グラフィックス 10" descr="カーソル 単色塗りつぶし">
            <a:extLst>
              <a:ext uri="{FF2B5EF4-FFF2-40B4-BE49-F238E27FC236}">
                <a16:creationId xmlns:a16="http://schemas.microsoft.com/office/drawing/2014/main" id="{0C02F1B5-B385-2179-60E6-F4DC90ED9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3823635"/>
            <a:ext cx="415274" cy="415274"/>
          </a:xfrm>
          <a:prstGeom prst="rect">
            <a:avLst/>
          </a:prstGeom>
        </p:spPr>
      </p:pic>
    </p:spTree>
    <p:extLst>
      <p:ext uri="{BB962C8B-B14F-4D97-AF65-F5344CB8AC3E}">
        <p14:creationId xmlns:p14="http://schemas.microsoft.com/office/powerpoint/2010/main" val="354993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プログラム上部の表示は削除しないことを強制するため上記ライセンスを選択した</a:t>
            </a:r>
            <a:r>
              <a:rPr lang="en-US" altLang="ja-JP" dirty="0"/>
              <a:t>**. </a:t>
            </a:r>
            <a:r>
              <a:rPr lang="ja-JP" altLang="en-US" dirty="0"/>
              <a:t>なお</a:t>
            </a:r>
            <a:r>
              <a:rPr lang="en-US" altLang="ja-JP" dirty="0"/>
              <a:t>, </a:t>
            </a:r>
            <a:r>
              <a:rPr lang="ja-JP" altLang="en-US" dirty="0"/>
              <a:t>成果等への表示は不要である</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MIT</a:t>
            </a:r>
            <a:r>
              <a:rPr lang="ja-JP" altLang="en-US" dirty="0"/>
              <a:t>ライセンスの方が推奨されるが</a:t>
            </a:r>
            <a:r>
              <a:rPr lang="en-US" altLang="ja-JP" dirty="0"/>
              <a:t>, </a:t>
            </a:r>
            <a:r>
              <a:rPr lang="ja-JP" altLang="en-US" dirty="0"/>
              <a:t>ファイルごとにライセンスが異なると</a:t>
            </a:r>
            <a:endParaRPr lang="en-US" altLang="ja-JP" dirty="0"/>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
        <p:nvSpPr>
          <p:cNvPr id="24" name="フッター プレースホルダー 23">
            <a:extLst>
              <a:ext uri="{FF2B5EF4-FFF2-40B4-BE49-F238E27FC236}">
                <a16:creationId xmlns:a16="http://schemas.microsoft.com/office/drawing/2014/main" id="{EF7174EE-3357-5B32-0930-1D0CC476B735}"/>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47696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29</a:t>
            </a:fld>
            <a:endParaRPr kumimoji="1" lang="ja-JP" altLang="en-US" dirty="0"/>
          </a:p>
        </p:txBody>
      </p:sp>
      <p:sp>
        <p:nvSpPr>
          <p:cNvPr id="3" name="フッター プレースホルダー 2">
            <a:extLst>
              <a:ext uri="{FF2B5EF4-FFF2-40B4-BE49-F238E27FC236}">
                <a16:creationId xmlns:a16="http://schemas.microsoft.com/office/drawing/2014/main" id="{3A9E6715-5CA8-409E-5E8B-21F97E22EE36}"/>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23153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endParaRPr lang="ja-JP" altLang="en-US"/>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30</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3" name="フッター プレースホルダー 2">
            <a:extLst>
              <a:ext uri="{FF2B5EF4-FFF2-40B4-BE49-F238E27FC236}">
                <a16:creationId xmlns:a16="http://schemas.microsoft.com/office/drawing/2014/main" id="{905E0BE0-43BA-FDCF-A3D2-963A521E4D61}"/>
              </a:ext>
            </a:extLst>
          </p:cNvPr>
          <p:cNvSpPr>
            <a:spLocks noGrp="1"/>
          </p:cNvSpPr>
          <p:nvPr>
            <p:ph type="ftr" sz="quarter" idx="16"/>
          </p:nvPr>
        </p:nvSpPr>
        <p:spPr/>
        <p:txBody>
          <a:bodyPr/>
          <a:lstStyle/>
          <a:p>
            <a:r>
              <a:rPr lang="en-US" altLang="ja-JP"/>
              <a:t>© 2024 Shuhei Ohno</a:t>
            </a:r>
            <a:endParaRPr lang="en-US" altLang="ja-JP" dirty="0"/>
          </a:p>
        </p:txBody>
      </p:sp>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descr="テーブル&#10;&#10;自動的に生成された説明">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tretch>
            <a:fill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6E94C8A0-9BD6-AE80-E283-23DEA9C6752C}"/>
              </a:ext>
            </a:extLst>
          </p:cNvPr>
          <p:cNvPicPr>
            <a:picLocks noGrp="1" noChangeAspect="1"/>
          </p:cNvPicPr>
          <p:nvPr>
            <p:ph idx="14"/>
          </p:nvPr>
        </p:nvPicPr>
        <p:blipFill>
          <a:blip r:embed="rId3"/>
          <a:stretch>
            <a:fillRect/>
          </a:stretch>
        </p:blipFill>
        <p:spPr>
          <a:xfrm>
            <a:off x="3430101" y="842963"/>
            <a:ext cx="5019060" cy="3457575"/>
          </a:xfrm>
        </p:spPr>
      </p:pic>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31</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2236708" y="3012130"/>
            <a:ext cx="727457" cy="13758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a:extLst>
              <a:ext uri="{FF2B5EF4-FFF2-40B4-BE49-F238E27FC236}">
                <a16:creationId xmlns:a16="http://schemas.microsoft.com/office/drawing/2014/main" id="{451315FE-6BEA-01CB-CB65-445C9D3E136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6929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B1722973-4395-1521-8FCD-5B3921ABCB5F}"/>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）を用いて説明した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32</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3. 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2" name="フッター プレースホルダー 1">
            <a:extLst>
              <a:ext uri="{FF2B5EF4-FFF2-40B4-BE49-F238E27FC236}">
                <a16:creationId xmlns:a16="http://schemas.microsoft.com/office/drawing/2014/main" id="{9882D0F2-6513-6C02-E8CC-D1A20E0C5263}"/>
              </a:ext>
            </a:extLst>
          </p:cNvPr>
          <p:cNvSpPr>
            <a:spLocks noGrp="1"/>
          </p:cNvSpPr>
          <p:nvPr>
            <p:ph type="ftr" sz="quarter" idx="15"/>
          </p:nvPr>
        </p:nvSpPr>
        <p:spPr>
          <a:xfrm>
            <a:off x="7776000" y="4675500"/>
            <a:ext cx="1368000" cy="468000"/>
          </a:xfrm>
        </p:spPr>
        <p:txBody>
          <a:bodyPr/>
          <a:lstStyle/>
          <a:p>
            <a:r>
              <a:rPr lang="en-US" altLang="ja-JP"/>
              <a:t>© 2024 Shuhei Ohno</a:t>
            </a:r>
            <a:endParaRPr lang="en-US" altLang="ja-JP" dirty="0"/>
          </a:p>
        </p:txBody>
      </p:sp>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𝑝</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𝑝</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𝑝</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a:t>
                </a:r>
                <a14:m>
                  <m:oMath xmlns:m="http://schemas.openxmlformats.org/officeDocument/2006/math">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𝑝</m:t>
                        </m:r>
                      </m:e>
                      <m:sup>
                        <m:r>
                          <a:rPr lang="en-US" altLang="ja-JP" b="0" i="1" dirty="0" smtClean="0">
                            <a:latin typeface="Cambria Math" panose="02040503050406030204" pitchFamily="18" charset="0"/>
                          </a:rPr>
                          <m:t>4</m:t>
                        </m:r>
                      </m:sup>
                    </m:sSup>
                  </m:oMath>
                </a14:m>
                <a:r>
                  <a:rPr lang="ja-JP" altLang="en-US" dirty="0"/>
                  <a:t>の項を摂動的に取り入れることがある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34</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35</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フッター プレースホルダー 8">
            <a:extLst>
              <a:ext uri="{FF2B5EF4-FFF2-40B4-BE49-F238E27FC236}">
                <a16:creationId xmlns:a16="http://schemas.microsoft.com/office/drawing/2014/main" id="{78671429-208E-C2FC-2AB6-DD857AFB8BC3}"/>
              </a:ext>
            </a:extLst>
          </p:cNvPr>
          <p:cNvSpPr>
            <a:spLocks noGrp="1"/>
          </p:cNvSpPr>
          <p:nvPr>
            <p:ph type="ftr" sz="quarter" idx="17"/>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8C1635F6-5DBA-1354-1FF6-C60DE1EBD5CC}"/>
              </a:ext>
            </a:extLst>
          </p:cNvPr>
          <p:cNvSpPr>
            <a:spLocks noGrp="1"/>
          </p:cNvSpPr>
          <p:nvPr>
            <p:ph type="ftr" sz="quarter" idx="15"/>
          </p:nvPr>
        </p:nvSpPr>
        <p:spPr>
          <a:xfrm>
            <a:off x="7776000" y="4675500"/>
            <a:ext cx="1368000" cy="468000"/>
          </a:xfrm>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36</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37</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CC066EED-E8AA-52C8-8256-C546D497B58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77427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https://www.basissetexchange.org/</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8"/>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38</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p:sp>
        <p:nvSpPr>
          <p:cNvPr id="3" name="フッター プレースホルダー 2">
            <a:extLst>
              <a:ext uri="{FF2B5EF4-FFF2-40B4-BE49-F238E27FC236}">
                <a16:creationId xmlns:a16="http://schemas.microsoft.com/office/drawing/2014/main" id="{508D5507-C623-F8DD-7BB3-2911DDAD27EA}"/>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50D76FBD-7618-4532-B676-2DCBFCDAAFB0}"/>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1D7F6D54-8636-4E05-8159-52A4A9779CD9}"/>
              </a:ext>
            </a:extLst>
          </p:cNvPr>
          <p:cNvGraphicFramePr>
            <a:graphicFrameLocks noGrp="1"/>
          </p:cNvGraphicFramePr>
          <p:nvPr>
            <p:ph idx="1"/>
            <p:extLst>
              <p:ext uri="{D42A27DB-BD31-4B8C-83A1-F6EECF244321}">
                <p14:modId xmlns:p14="http://schemas.microsoft.com/office/powerpoint/2010/main" val="3847862734"/>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Link1,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Scan</a:t>
                      </a:r>
                      <a:r>
                        <a:rPr lang="ja-JP" altLang="en-US" sz="900" dirty="0"/>
                        <a:t>オプション</a:t>
                      </a:r>
                      <a:r>
                        <a:rPr lang="en-US" altLang="ja-JP" sz="900" dirty="0"/>
                        <a:t>, </a:t>
                      </a:r>
                      <a:r>
                        <a:rPr lang="ja-JP" altLang="en-US" sz="900" dirty="0"/>
                        <a:t>構造最適化</a:t>
                      </a:r>
                      <a:r>
                        <a:rPr lang="en-US" altLang="ja-JP" sz="900" dirty="0"/>
                        <a:t>, Z-matrix, 10</a:t>
                      </a:r>
                      <a:r>
                        <a:rPr lang="ja-JP" altLang="en-US" sz="900" dirty="0"/>
                        <a:t>電子系</a:t>
                      </a:r>
                      <a:r>
                        <a:rPr lang="en-US" altLang="ja-JP" sz="900" dirty="0"/>
                        <a:t>, </a:t>
                      </a:r>
                      <a:r>
                        <a:rPr lang="ja-JP" altLang="en-US" sz="900" dirty="0"/>
                        <a:t>構造異性体</a:t>
                      </a:r>
                      <a:r>
                        <a:rPr lang="en-US" altLang="ja-JP" sz="900" dirty="0"/>
                        <a:t>, </a:t>
                      </a:r>
                      <a:r>
                        <a:rPr lang="ja-JP" altLang="en-US" sz="900" dirty="0"/>
                        <a:t>一部だけの最適化</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26DFE2F2-536A-4289-9212-7CC94173116F}"/>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
        <p:nvSpPr>
          <p:cNvPr id="17" name="フッター プレースホルダー 16">
            <a:extLst>
              <a:ext uri="{FF2B5EF4-FFF2-40B4-BE49-F238E27FC236}">
                <a16:creationId xmlns:a16="http://schemas.microsoft.com/office/drawing/2014/main" id="{CBB27631-A13E-6B59-206B-3F6390F6389F}"/>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76626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6C7E3AD-E45B-197F-B58D-FBEBE0EF1F63}"/>
              </a:ext>
            </a:extLst>
          </p:cNvPr>
          <p:cNvSpPr>
            <a:spLocks noGrp="1"/>
          </p:cNvSpPr>
          <p:nvPr>
            <p:ph type="ftr" sz="quarter" idx="16"/>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860A67DB-6150-7AEC-AFEE-28FA7FBFF1DC}"/>
              </a:ext>
            </a:extLst>
          </p:cNvPr>
          <p:cNvSpPr>
            <a:spLocks noGrp="1"/>
          </p:cNvSpPr>
          <p:nvPr>
            <p:ph type="title"/>
          </p:nvPr>
        </p:nvSpPr>
        <p:spPr/>
        <p:txBody>
          <a:bodyPr/>
          <a:lstStyle/>
          <a:p>
            <a:r>
              <a:rPr kumimoji="1" lang="ja-JP" altLang="en-US" dirty="0"/>
              <a:t>軌道指数はどこに書いてあるか？</a:t>
            </a:r>
          </a:p>
        </p:txBody>
      </p:sp>
      <p:sp>
        <p:nvSpPr>
          <p:cNvPr id="4" name="コンテンツ プレースホルダー 3">
            <a:extLst>
              <a:ext uri="{FF2B5EF4-FFF2-40B4-BE49-F238E27FC236}">
                <a16:creationId xmlns:a16="http://schemas.microsoft.com/office/drawing/2014/main" id="{1B89A1AD-0B49-0595-45CE-A72C50DD0DD0}"/>
              </a:ext>
            </a:extLst>
          </p:cNvPr>
          <p:cNvSpPr>
            <a:spLocks noGrp="1"/>
          </p:cNvSpPr>
          <p:nvPr>
            <p:ph idx="1"/>
          </p:nvPr>
        </p:nvSpPr>
        <p:spPr>
          <a:xfrm>
            <a:off x="468000" y="843750"/>
            <a:ext cx="4104000" cy="1930387"/>
          </a:xfrm>
        </p:spPr>
        <p:txBody>
          <a:bodyPr/>
          <a:lstStyle/>
          <a:p>
            <a:r>
              <a:rPr lang="en-US" altLang="ja-JP" dirty="0"/>
              <a:t>e</a:t>
            </a:r>
            <a:r>
              <a:rPr kumimoji="1" lang="en-US" altLang="ja-JP" dirty="0"/>
              <a:t>xamples/</a:t>
            </a:r>
            <a:r>
              <a:rPr kumimoji="1" lang="en-US" altLang="ja-JP" dirty="0" err="1"/>
              <a:t>fchk</a:t>
            </a:r>
            <a:r>
              <a:rPr kumimoji="1" lang="en-US" altLang="ja-JP" dirty="0"/>
              <a:t>/STO-3G.gjf</a:t>
            </a:r>
            <a:r>
              <a:rPr kumimoji="1" lang="ja-JP" altLang="en-US" dirty="0"/>
              <a:t>を実行する</a:t>
            </a:r>
            <a:r>
              <a:rPr kumimoji="1" lang="en-US" altLang="ja-JP" dirty="0"/>
              <a:t>. </a:t>
            </a:r>
          </a:p>
          <a:p>
            <a:r>
              <a:rPr kumimoji="1" lang="en-US" altLang="ja-JP" dirty="0"/>
              <a:t>Gaussian</a:t>
            </a:r>
            <a:r>
              <a:rPr kumimoji="1" lang="ja-JP" altLang="en-US" dirty="0"/>
              <a:t>を起動し</a:t>
            </a:r>
            <a:r>
              <a:rPr kumimoji="1" lang="en-US" altLang="ja-JP" dirty="0"/>
              <a:t>, Utilities&gt;</a:t>
            </a:r>
            <a:r>
              <a:rPr kumimoji="1" lang="en-US" altLang="ja-JP" dirty="0" err="1"/>
              <a:t>FormChk</a:t>
            </a:r>
            <a:r>
              <a:rPr kumimoji="1" lang="ja-JP" altLang="en-US" dirty="0"/>
              <a:t>をクリックして計算結果の</a:t>
            </a:r>
            <a:r>
              <a:rPr kumimoji="1" lang="en-US" altLang="ja-JP" dirty="0" err="1"/>
              <a:t>chk</a:t>
            </a:r>
            <a:r>
              <a:rPr kumimoji="1" lang="ja-JP" altLang="en-US" dirty="0"/>
              <a:t>ファイルを選択すれば</a:t>
            </a:r>
            <a:r>
              <a:rPr kumimoji="1" lang="en-US" altLang="ja-JP" dirty="0"/>
              <a:t>, </a:t>
            </a:r>
            <a:r>
              <a:rPr kumimoji="1" lang="en-US" altLang="ja-JP" dirty="0" err="1"/>
              <a:t>fch</a:t>
            </a:r>
            <a:r>
              <a:rPr kumimoji="1" lang="ja-JP" altLang="en-US" dirty="0"/>
              <a:t>ファイルが生成される</a:t>
            </a:r>
            <a:r>
              <a:rPr kumimoji="1" lang="en-US" altLang="ja-JP" dirty="0"/>
              <a:t>.</a:t>
            </a:r>
          </a:p>
          <a:p>
            <a:r>
              <a:rPr kumimoji="1" lang="en-US" altLang="ja-JP" dirty="0" err="1"/>
              <a:t>fch</a:t>
            </a:r>
            <a:r>
              <a:rPr kumimoji="1" lang="ja-JP" altLang="en-US" dirty="0"/>
              <a:t>または</a:t>
            </a:r>
            <a:r>
              <a:rPr kumimoji="1" lang="en-US" altLang="ja-JP" dirty="0" err="1"/>
              <a:t>fchk</a:t>
            </a:r>
            <a:r>
              <a:rPr kumimoji="1" lang="ja-JP" altLang="en-US" dirty="0"/>
              <a:t>ファイルは人間にも読めるので開いてみよう</a:t>
            </a:r>
            <a:r>
              <a:rPr kumimoji="1" lang="en-US" altLang="ja-JP" dirty="0"/>
              <a:t>. </a:t>
            </a:r>
            <a:r>
              <a:rPr kumimoji="1" lang="ja-JP" altLang="en-US" dirty="0"/>
              <a:t>別の</a:t>
            </a:r>
            <a:r>
              <a:rPr lang="ja-JP" altLang="en-US" dirty="0"/>
              <a:t>指数がかかっているので先ほどの値とは一致しないが</a:t>
            </a:r>
            <a:r>
              <a:rPr lang="en-US" altLang="ja-JP" dirty="0"/>
              <a:t>, </a:t>
            </a:r>
            <a:r>
              <a:rPr lang="ja-JP" altLang="en-US" dirty="0"/>
              <a:t>係数は一致するはずである</a:t>
            </a:r>
            <a:r>
              <a:rPr lang="en-US" altLang="ja-JP" dirty="0"/>
              <a:t>.</a:t>
            </a:r>
            <a:endParaRPr kumimoji="1" lang="ja-JP" altLang="en-US" dirty="0"/>
          </a:p>
        </p:txBody>
      </p:sp>
      <p:sp>
        <p:nvSpPr>
          <p:cNvPr id="5" name="テキスト プレースホルダー 4">
            <a:extLst>
              <a:ext uri="{FF2B5EF4-FFF2-40B4-BE49-F238E27FC236}">
                <a16:creationId xmlns:a16="http://schemas.microsoft.com/office/drawing/2014/main" id="{01CC87B2-6618-A8CE-317E-4415E8AA71D9}"/>
              </a:ext>
            </a:extLst>
          </p:cNvPr>
          <p:cNvSpPr>
            <a:spLocks noGrp="1"/>
          </p:cNvSpPr>
          <p:nvPr>
            <p:ph type="body" sz="quarter" idx="13"/>
          </p:nvPr>
        </p:nvSpPr>
        <p:spPr/>
        <p:txBody>
          <a:bodyPr/>
          <a:lstStyle/>
          <a:p>
            <a:endParaRPr kumimoji="1" lang="ja-JP" altLang="en-US"/>
          </a:p>
        </p:txBody>
      </p:sp>
      <p:pic>
        <p:nvPicPr>
          <p:cNvPr id="9" name="コンテンツ プレースホルダー 8">
            <a:extLst>
              <a:ext uri="{FF2B5EF4-FFF2-40B4-BE49-F238E27FC236}">
                <a16:creationId xmlns:a16="http://schemas.microsoft.com/office/drawing/2014/main" id="{FBBD8F34-BC98-141B-045B-4B56C9FD2A47}"/>
              </a:ext>
            </a:extLst>
          </p:cNvPr>
          <p:cNvPicPr>
            <a:picLocks noGrp="1" noChangeAspect="1"/>
          </p:cNvPicPr>
          <p:nvPr>
            <p:ph idx="14"/>
          </p:nvPr>
        </p:nvPicPr>
        <p:blipFill>
          <a:blip r:embed="rId2"/>
          <a:stretch>
            <a:fillRect/>
          </a:stretch>
        </p:blipFill>
        <p:spPr>
          <a:xfrm>
            <a:off x="4572000" y="939453"/>
            <a:ext cx="4103688" cy="3264595"/>
          </a:xfrm>
        </p:spPr>
      </p:pic>
      <p:sp>
        <p:nvSpPr>
          <p:cNvPr id="7" name="スライド番号プレースホルダー 6">
            <a:extLst>
              <a:ext uri="{FF2B5EF4-FFF2-40B4-BE49-F238E27FC236}">
                <a16:creationId xmlns:a16="http://schemas.microsoft.com/office/drawing/2014/main" id="{AC2BF3D8-069E-FAAC-BE1C-DCE6E6810AAE}"/>
              </a:ext>
            </a:extLst>
          </p:cNvPr>
          <p:cNvSpPr>
            <a:spLocks noGrp="1"/>
          </p:cNvSpPr>
          <p:nvPr>
            <p:ph type="sldNum" sz="quarter" idx="15"/>
          </p:nvPr>
        </p:nvSpPr>
        <p:spPr/>
        <p:txBody>
          <a:bodyPr/>
          <a:lstStyle/>
          <a:p>
            <a:fld id="{44CC7441-4F6D-4D99-AEAC-28C0433C7008}" type="slidenum">
              <a:rPr kumimoji="1" lang="ja-JP" altLang="en-US" smtClean="0"/>
              <a:pPr/>
              <a:t>39</a:t>
            </a:fld>
            <a:endParaRPr kumimoji="1" lang="ja-JP" altLang="en-US" dirty="0"/>
          </a:p>
        </p:txBody>
      </p:sp>
      <p:pic>
        <p:nvPicPr>
          <p:cNvPr id="10" name="グラフィックス 9" descr="カーソル 単色塗りつぶし">
            <a:extLst>
              <a:ext uri="{FF2B5EF4-FFF2-40B4-BE49-F238E27FC236}">
                <a16:creationId xmlns:a16="http://schemas.microsoft.com/office/drawing/2014/main" id="{8D688C31-F951-1FEE-FA6C-841DBA659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0635" y="2028560"/>
            <a:ext cx="415274" cy="415274"/>
          </a:xfrm>
          <a:prstGeom prst="rect">
            <a:avLst/>
          </a:prstGeom>
        </p:spPr>
      </p:pic>
      <p:graphicFrame>
        <p:nvGraphicFramePr>
          <p:cNvPr id="11" name="表 9">
            <a:extLst>
              <a:ext uri="{FF2B5EF4-FFF2-40B4-BE49-F238E27FC236}">
                <a16:creationId xmlns:a16="http://schemas.microsoft.com/office/drawing/2014/main" id="{4B641B33-1144-89DB-9C0C-EA88669CC9CC}"/>
              </a:ext>
            </a:extLst>
          </p:cNvPr>
          <p:cNvGraphicFramePr>
            <a:graphicFrameLocks/>
          </p:cNvGraphicFramePr>
          <p:nvPr>
            <p:extLst>
              <p:ext uri="{D42A27DB-BD31-4B8C-83A1-F6EECF244321}">
                <p14:modId xmlns:p14="http://schemas.microsoft.com/office/powerpoint/2010/main" val="4108246151"/>
              </p:ext>
            </p:extLst>
          </p:nvPr>
        </p:nvGraphicFramePr>
        <p:xfrm>
          <a:off x="468000" y="2763900"/>
          <a:ext cx="4032000" cy="1911600"/>
        </p:xfrm>
        <a:graphic>
          <a:graphicData uri="http://schemas.openxmlformats.org/drawingml/2006/table">
            <a:tbl>
              <a:tblPr firstRow="1" bandRow="1">
                <a:tableStyleId>{2D5ABB26-0587-4C30-8999-92F81FD0307C}</a:tableStyleId>
              </a:tblPr>
              <a:tblGrid>
                <a:gridCol w="4032000">
                  <a:extLst>
                    <a:ext uri="{9D8B030D-6E8A-4147-A177-3AD203B41FA5}">
                      <a16:colId xmlns:a16="http://schemas.microsoft.com/office/drawing/2014/main" val="839188252"/>
                    </a:ext>
                  </a:extLst>
                </a:gridCol>
              </a:tblGrid>
              <a:tr h="360000">
                <a:tc>
                  <a:txBody>
                    <a:bodyPr/>
                    <a:lstStyle/>
                    <a:p>
                      <a:r>
                        <a:rPr kumimoji="1" lang="en-US" altLang="ja-JP" sz="1400" dirty="0"/>
                        <a:t>examples/</a:t>
                      </a:r>
                      <a:r>
                        <a:rPr kumimoji="1" lang="en-US" altLang="ja-JP" sz="1400" dirty="0" err="1"/>
                        <a:t>fchk</a:t>
                      </a:r>
                      <a:r>
                        <a:rPr kumimoji="1" lang="en-US" altLang="ja-JP" sz="1400" dirty="0"/>
                        <a:t>/STO-3G.fchk</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rPr>
                        <a:t>Primitive exponents                        R   N=           6</a:t>
                      </a:r>
                    </a:p>
                    <a:p>
                      <a:r>
                        <a:rPr kumimoji="1" lang="pt-BR" altLang="ja-JP" sz="1000" dirty="0">
                          <a:solidFill>
                            <a:srgbClr val="D4D4D4"/>
                          </a:solidFill>
                        </a:rPr>
                        <a:t>  3.42525091E+00  6.23913730E-01  1.68855404E-01</a:t>
                      </a:r>
                      <a:br>
                        <a:rPr kumimoji="1" lang="pt-BR" altLang="ja-JP" sz="1000" dirty="0">
                          <a:solidFill>
                            <a:srgbClr val="D4D4D4"/>
                          </a:solidFill>
                        </a:rPr>
                      </a:br>
                      <a:r>
                        <a:rPr kumimoji="1" lang="pt-BR" altLang="ja-JP" sz="1000" dirty="0">
                          <a:solidFill>
                            <a:srgbClr val="D4D4D4"/>
                          </a:solidFill>
                        </a:rPr>
                        <a:t>  3.42525091E+00  6.23913730E-01  1.68855404E-01</a:t>
                      </a:r>
                    </a:p>
                    <a:p>
                      <a:r>
                        <a:rPr kumimoji="1" lang="pt-BR" altLang="ja-JP" sz="1000" dirty="0">
                          <a:solidFill>
                            <a:srgbClr val="D4D4D4"/>
                          </a:solidFill>
                        </a:rPr>
                        <a:t>Contraction coefficients                   R   N=           6</a:t>
                      </a:r>
                    </a:p>
                    <a:p>
                      <a:r>
                        <a:rPr kumimoji="1" lang="pt-BR" altLang="ja-JP" sz="1000" dirty="0">
                          <a:solidFill>
                            <a:srgbClr val="D4D4D4"/>
                          </a:solidFill>
                        </a:rPr>
                        <a:t>  1.54328967E-01  5.35328142E-01  4.44634542E-01</a:t>
                      </a:r>
                      <a:br>
                        <a:rPr kumimoji="1" lang="pt-BR" altLang="ja-JP" sz="1000" dirty="0">
                          <a:solidFill>
                            <a:srgbClr val="D4D4D4"/>
                          </a:solidFill>
                        </a:rPr>
                      </a:br>
                      <a:r>
                        <a:rPr kumimoji="1" lang="pt-BR" altLang="ja-JP" sz="1000" dirty="0">
                          <a:solidFill>
                            <a:srgbClr val="D4D4D4"/>
                          </a:solidFill>
                        </a:rPr>
                        <a:t>  1.54328967E-01  5.35328142E-01  4.44634542E-01</a:t>
                      </a:r>
                    </a:p>
                    <a:p>
                      <a:r>
                        <a:rPr kumimoji="1" lang="pt-BR" altLang="ja-JP" sz="1000" dirty="0">
                          <a:solidFill>
                            <a:srgbClr val="D4D4D4"/>
                          </a:solidFill>
                        </a:rPr>
                        <a:t>Coordinates of each shell                  R   N=           6</a:t>
                      </a:r>
                    </a:p>
                    <a:p>
                      <a:r>
                        <a:rPr kumimoji="1" lang="pt-BR" altLang="ja-JP" sz="1000" dirty="0">
                          <a:solidFill>
                            <a:srgbClr val="D4D4D4"/>
                          </a:solidFill>
                        </a:rPr>
                        <a:t>  0.00000000E+00  0.00000000E+00  7.00000000E-01</a:t>
                      </a:r>
                      <a:br>
                        <a:rPr kumimoji="1" lang="pt-BR" altLang="ja-JP" sz="1000" dirty="0">
                          <a:solidFill>
                            <a:srgbClr val="D4D4D4"/>
                          </a:solidFill>
                        </a:rPr>
                      </a:br>
                      <a:r>
                        <a:rPr kumimoji="1" lang="pt-BR" altLang="ja-JP" sz="1000" dirty="0">
                          <a:solidFill>
                            <a:srgbClr val="D4D4D4"/>
                          </a:solidFill>
                        </a:rPr>
                        <a:t>  8.57252759E-17  0.00000000E+00 -7.00000000E-01</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1070387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40</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511549198"/>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tx1"/>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10" name="正方形/長方形 9">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6" name="フッター プレースホルダー 5">
            <a:extLst>
              <a:ext uri="{FF2B5EF4-FFF2-40B4-BE49-F238E27FC236}">
                <a16:creationId xmlns:a16="http://schemas.microsoft.com/office/drawing/2014/main" id="{5A5D99DF-AEB3-5224-E996-4CE220D3BE74}"/>
              </a:ext>
            </a:extLst>
          </p:cNvPr>
          <p:cNvSpPr>
            <a:spLocks noGrp="1"/>
          </p:cNvSpPr>
          <p:nvPr>
            <p:ph type="ftr" sz="quarter" idx="16"/>
          </p:nvPr>
        </p:nvSpPr>
        <p:spPr/>
        <p:txBody>
          <a:bodyPr/>
          <a:lstStyle/>
          <a:p>
            <a:r>
              <a:rPr lang="en-US" altLang="ja-JP"/>
              <a:t>© 2024 Shuhei Ohno</a:t>
            </a:r>
            <a:endParaRPr lang="en-US" altLang="ja-JP" dirty="0"/>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5B23E36-FC04-9CF0-EEAC-62BE2B650852}"/>
              </a:ext>
            </a:extLst>
          </p:cNvPr>
          <p:cNvSpPr>
            <a:spLocks noGrp="1"/>
          </p:cNvSpPr>
          <p:nvPr>
            <p:ph type="ftr" sz="quarter" idx="15"/>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lang="en-US" altLang="ja-JP" dirty="0"/>
              <a:t>e</a:t>
            </a:r>
            <a:r>
              <a:rPr kumimoji="1" lang="en-US" altLang="ja-JP" dirty="0"/>
              <a:t>xamples/</a:t>
            </a:r>
            <a:r>
              <a:rPr kumimoji="1" lang="en-US" altLang="ja-JP" dirty="0" err="1"/>
              <a:t>fchk</a:t>
            </a:r>
            <a:r>
              <a:rPr kumimoji="1" lang="ja-JP" altLang="en-US" dirty="0"/>
              <a:t>内のインプットを計算しなさい</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ja-JP" altLang="en-US" dirty="0"/>
              <a:t>次の基底関数では</a:t>
            </a:r>
            <a:r>
              <a:rPr kumimoji="1" lang="en-US" altLang="ja-JP" dirty="0"/>
              <a:t>, </a:t>
            </a:r>
            <a:r>
              <a:rPr kumimoji="1" lang="ja-JP" altLang="en-US" dirty="0"/>
              <a:t>それぞれ原始</a:t>
            </a:r>
            <a:r>
              <a:rPr kumimoji="1" lang="en-US" altLang="ja-JP" dirty="0"/>
              <a:t>Gauss</a:t>
            </a:r>
            <a:r>
              <a:rPr kumimoji="1" lang="ja-JP" altLang="en-US" dirty="0"/>
              <a:t>関数と短縮</a:t>
            </a:r>
            <a:r>
              <a:rPr kumimoji="1" lang="en-US" altLang="ja-JP" dirty="0"/>
              <a:t>Gauss</a:t>
            </a:r>
            <a:r>
              <a:rPr kumimoji="1" lang="ja-JP" altLang="en-US" dirty="0"/>
              <a:t>関数の数が次のような値になっている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41</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552071752"/>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42</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970026295"/>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tx1"/>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17" name="正方形/長方形 16">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5" name="フッター プレースホルダー 4">
            <a:extLst>
              <a:ext uri="{FF2B5EF4-FFF2-40B4-BE49-F238E27FC236}">
                <a16:creationId xmlns:a16="http://schemas.microsoft.com/office/drawing/2014/main" id="{6F568A3E-0893-5971-9E36-C43CA4B0E7F4}"/>
              </a:ext>
            </a:extLst>
          </p:cNvPr>
          <p:cNvSpPr>
            <a:spLocks noGrp="1"/>
          </p:cNvSpPr>
          <p:nvPr>
            <p:ph type="ftr" sz="quarter" idx="16"/>
          </p:nvPr>
        </p:nvSpPr>
        <p:spPr/>
        <p:txBody>
          <a:bodyPr/>
          <a:lstStyle/>
          <a:p>
            <a:r>
              <a:rPr lang="en-US" altLang="ja-JP"/>
              <a:t>© 2024 Shuhei Ohno</a:t>
            </a:r>
            <a:endParaRPr lang="en-US" altLang="ja-JP" dirty="0"/>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2739893294"/>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ja-JP" altLang="en-US"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2739893294"/>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43</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a:rPr lang="en-US" altLang="ja-JP" sz="1100" i="1">
                            <a:latin typeface="Cambria Math" panose="02040503050406030204" pitchFamily="18" charset="0"/>
                          </a:rPr>
                          <m:t>𝑢</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7E813870-C180-FAD6-0D8B-98B681932ABF}"/>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52746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4104000" cy="575593"/>
          </a:xfrm>
        </p:spPr>
        <p:txBody>
          <a:bodyPr/>
          <a:lstStyle/>
          <a:p>
            <a:r>
              <a:rPr kumimoji="1" lang="en-US" altLang="ja-JP" b="1" dirty="0"/>
              <a:t>CISD/</a:t>
            </a:r>
            <a:r>
              <a:rPr kumimoji="1" lang="en-US" altLang="ja-JP" b="1" dirty="0" err="1"/>
              <a:t>STO</a:t>
            </a:r>
            <a:r>
              <a:rPr kumimoji="1" lang="en-US" altLang="ja-JP" b="1" dirty="0"/>
              <a:t>-3</a:t>
            </a:r>
            <a:r>
              <a:rPr kumimoji="1" lang="ja-JP" altLang="en-US" b="1" dirty="0"/>
              <a:t>Ｇが</a:t>
            </a:r>
            <a:r>
              <a:rPr kumimoji="1" lang="en-US" altLang="ja-JP" b="1" dirty="0"/>
              <a:t>HF/aug-cc-pV6Z</a:t>
            </a:r>
            <a:r>
              <a:rPr kumimoji="1" lang="ja-JP" altLang="en-US" b="1" dirty="0"/>
              <a:t>に勝ってしまう</a:t>
            </a:r>
            <a:r>
              <a:rPr kumimoji="1" lang="en-US" altLang="ja-JP" b="1" dirty="0"/>
              <a:t>.</a:t>
            </a:r>
            <a:br>
              <a:rPr lang="en-US" altLang="ja-JP" b="1" dirty="0"/>
            </a:br>
            <a:r>
              <a:rPr lang="en-US" altLang="ja-JP" b="1" dirty="0"/>
              <a:t>HF</a:t>
            </a:r>
            <a:r>
              <a:rPr lang="ja-JP" altLang="en-US" b="1" dirty="0"/>
              <a:t>で基底関数をリッチにすれば良いわけではない</a:t>
            </a:r>
            <a:r>
              <a:rPr lang="en-US" altLang="ja-JP" b="1" dirty="0"/>
              <a:t>.</a:t>
            </a:r>
            <a:endParaRPr kumimoji="1" lang="ja-JP" altLang="en-US" b="1"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889697540"/>
              </p:ext>
            </p:extLst>
          </p:nvPr>
        </p:nvGraphicFramePr>
        <p:xfrm>
          <a:off x="4572000" y="555750"/>
          <a:ext cx="4104000" cy="4068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CISD</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44</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7152968" y="1053500"/>
            <a:ext cx="604684" cy="306867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817676191"/>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solidFill>
                            <a:schemeClr val="accent4"/>
                          </a:solidFill>
                        </a:rPr>
                        <a:t>CISD</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フッター プレースホルダー 4">
            <a:extLst>
              <a:ext uri="{FF2B5EF4-FFF2-40B4-BE49-F238E27FC236}">
                <a16:creationId xmlns:a16="http://schemas.microsoft.com/office/drawing/2014/main" id="{A5A7EDF3-B58F-F6BD-7224-C42FC21A09F7}"/>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03765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4. </a:t>
            </a:r>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46</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sp>
        <p:nvSpPr>
          <p:cNvPr id="5" name="フッター プレースホルダー 4">
            <a:extLst>
              <a:ext uri="{FF2B5EF4-FFF2-40B4-BE49-F238E27FC236}">
                <a16:creationId xmlns:a16="http://schemas.microsoft.com/office/drawing/2014/main" id="{46086E49-F54F-FBBD-C459-3296CAF3CD7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964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7A4013D-0665-4CDF-AF2C-F9915290C5ED}"/>
              </a:ext>
            </a:extLst>
          </p:cNvPr>
          <p:cNvSpPr>
            <a:spLocks noGrp="1"/>
          </p:cNvSpPr>
          <p:nvPr>
            <p:ph idx="1"/>
          </p:nvPr>
        </p:nvSpPr>
        <p:spPr>
          <a:xfrm>
            <a:off x="468000" y="765415"/>
            <a:ext cx="2736000" cy="576170"/>
          </a:xfrm>
        </p:spPr>
        <p:txBody>
          <a:bodyPr/>
          <a:lstStyle/>
          <a:p>
            <a:r>
              <a:rPr kumimoji="1" lang="ja-JP" altLang="en-US" dirty="0"/>
              <a:t>水素原子では</a:t>
            </a:r>
            <a:r>
              <a:rPr lang="en-US" altLang="ja-JP" dirty="0"/>
              <a:t>HF</a:t>
            </a:r>
            <a:r>
              <a:rPr lang="ja-JP" altLang="en-US" dirty="0"/>
              <a:t>と</a:t>
            </a:r>
            <a:r>
              <a:rPr lang="en-US" altLang="ja-JP" dirty="0"/>
              <a:t>CI</a:t>
            </a:r>
            <a:r>
              <a:rPr lang="ja-JP" altLang="en-US" dirty="0"/>
              <a:t>に差は無い</a:t>
            </a:r>
            <a:r>
              <a:rPr lang="en-US" altLang="ja-JP" dirty="0"/>
              <a:t>. </a:t>
            </a:r>
            <a:r>
              <a:rPr lang="ja-JP" altLang="en-US" dirty="0"/>
              <a:t>相関エネルギーは</a:t>
            </a:r>
            <a:r>
              <a:rPr lang="en-US" altLang="ja-JP" dirty="0"/>
              <a:t>0</a:t>
            </a:r>
            <a:r>
              <a:rPr lang="ja-JP" altLang="en-US" dirty="0"/>
              <a:t>である</a:t>
            </a:r>
            <a:r>
              <a:rPr lang="en-US" altLang="ja-JP" dirty="0"/>
              <a:t>.</a:t>
            </a:r>
            <a:endParaRPr kumimoji="1" lang="ja-JP" altLang="en-US" dirty="0"/>
          </a:p>
        </p:txBody>
      </p:sp>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p:txBody>
          <a:bodyPr/>
          <a:lstStyle/>
          <a:p>
            <a:r>
              <a:rPr lang="en-US" altLang="ja-JP" dirty="0"/>
              <a:t>Gaussian 16, Revision C.01, M. J. Frisch, G. W. Trucks, H. B. Schlegel, et al., Gaussian, Inc., Wallingford CT, 2019.</a:t>
            </a:r>
            <a:endParaRPr kumimoji="1"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3407987833"/>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p:txBody>
          <a:bodyPr/>
          <a:lstStyle/>
          <a:p>
            <a:r>
              <a:rPr kumimoji="1" lang="ja-JP" altLang="en-US" dirty="0"/>
              <a:t>水素原子</a:t>
            </a:r>
            <a:r>
              <a:rPr kumimoji="1" lang="en-US" altLang="ja-JP" dirty="0"/>
              <a:t>H</a:t>
            </a:r>
            <a:r>
              <a:rPr kumimoji="1" lang="ja-JP" altLang="en-US" dirty="0"/>
              <a:t>における</a:t>
            </a:r>
            <a:r>
              <a:rPr kumimoji="1" lang="en-US" altLang="ja-JP" dirty="0"/>
              <a:t>HF</a:t>
            </a:r>
            <a:r>
              <a:rPr kumimoji="1" lang="ja-JP" altLang="en-US" dirty="0"/>
              <a:t>極限</a:t>
            </a:r>
            <a:r>
              <a:rPr lang="ja-JP" altLang="en-US" dirty="0"/>
              <a:t>・</a:t>
            </a:r>
            <a:r>
              <a:rPr kumimoji="1" lang="ja-JP" altLang="en-US" dirty="0"/>
              <a:t>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p:txBody>
          <a:bodyPr/>
          <a:lstStyle/>
          <a:p>
            <a:fld id="{44CC7441-4F6D-4D99-AEAC-28C0433C7008}" type="slidenum">
              <a:rPr kumimoji="1" lang="ja-JP" altLang="en-US" smtClean="0"/>
              <a:pPr/>
              <a:t>47</a:t>
            </a:fld>
            <a:endParaRPr kumimoji="1" lang="ja-JP" altLang="en-US" dirty="0"/>
          </a:p>
        </p:txBody>
      </p:sp>
      <p:graphicFrame>
        <p:nvGraphicFramePr>
          <p:cNvPr id="10" name="表 9">
            <a:extLst>
              <a:ext uri="{FF2B5EF4-FFF2-40B4-BE49-F238E27FC236}">
                <a16:creationId xmlns:a16="http://schemas.microsoft.com/office/drawing/2014/main" id="{9C38F7FC-0F8D-49CE-90A7-B51C7EE7C413}"/>
              </a:ext>
            </a:extLst>
          </p:cNvPr>
          <p:cNvGraphicFramePr>
            <a:graphicFrameLocks/>
          </p:cNvGraphicFramePr>
          <p:nvPr>
            <p:extLst>
              <p:ext uri="{D42A27DB-BD31-4B8C-83A1-F6EECF244321}">
                <p14:modId xmlns:p14="http://schemas.microsoft.com/office/powerpoint/2010/main" val="1653211989"/>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endParaRPr kumimoji="1" lang="pt-BR" altLang="ja-JP" sz="1300" dirty="0"/>
                    </a:p>
                    <a:p>
                      <a:endParaRPr kumimoji="1" lang="pt-BR" altLang="ja-JP" sz="1300" dirty="0"/>
                    </a:p>
                    <a:p>
                      <a:r>
                        <a:rPr kumimoji="1" lang="pt-BR" altLang="ja-JP" sz="1300" dirty="0"/>
                        <a:t>H</a:t>
                      </a:r>
                    </a:p>
                    <a:p>
                      <a:endParaRPr kumimoji="1" lang="pt-BR" altLang="ja-JP" sz="1300" dirty="0"/>
                    </a:p>
                    <a:p>
                      <a:r>
                        <a:rPr kumimoji="1" lang="pt-BR" altLang="ja-JP" sz="1300" dirty="0"/>
                        <a:t>0 2</a:t>
                      </a:r>
                    </a:p>
                    <a:p>
                      <a:r>
                        <a:rPr kumimoji="1" lang="pt-BR" altLang="ja-JP" sz="1300" dirty="0"/>
                        <a:t>H 0.0 0.0 0.0</a:t>
                      </a:r>
                    </a:p>
                    <a:p>
                      <a:endParaRPr kumimoji="1" lang="pt-BR" altLang="ja-JP" sz="1300" dirty="0"/>
                    </a:p>
                    <a:p>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11" name="直線矢印コネクタ 10">
            <a:extLst>
              <a:ext uri="{FF2B5EF4-FFF2-40B4-BE49-F238E27FC236}">
                <a16:creationId xmlns:a16="http://schemas.microsoft.com/office/drawing/2014/main" id="{A84DA9D9-8B92-4655-BCD7-71AAAFDF753E}"/>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13C3C8CC-23A4-4F05-B721-7655982C8EC4}"/>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D848EB2-0ADB-4E3F-BFC0-973BB12B72F1}"/>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正方形/長方形 11">
            <a:extLst>
              <a:ext uri="{FF2B5EF4-FFF2-40B4-BE49-F238E27FC236}">
                <a16:creationId xmlns:a16="http://schemas.microsoft.com/office/drawing/2014/main" id="{DE144D26-5174-4577-B045-F9752BD72938}"/>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5" name="正方形/長方形 14">
            <a:extLst>
              <a:ext uri="{FF2B5EF4-FFF2-40B4-BE49-F238E27FC236}">
                <a16:creationId xmlns:a16="http://schemas.microsoft.com/office/drawing/2014/main" id="{5E5253F9-C81D-42B5-9191-1505CE257D5C}"/>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7" name="フッター プレースホルダー 6">
            <a:extLst>
              <a:ext uri="{FF2B5EF4-FFF2-40B4-BE49-F238E27FC236}">
                <a16:creationId xmlns:a16="http://schemas.microsoft.com/office/drawing/2014/main" id="{46196750-D9DB-6382-E108-C748EDD1DD3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7886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7A4013D-0665-4CDF-AF2C-F9915290C5ED}"/>
              </a:ext>
            </a:extLst>
          </p:cNvPr>
          <p:cNvSpPr>
            <a:spLocks noGrp="1"/>
          </p:cNvSpPr>
          <p:nvPr>
            <p:ph idx="1"/>
          </p:nvPr>
        </p:nvSpPr>
        <p:spPr>
          <a:xfrm>
            <a:off x="468000" y="765415"/>
            <a:ext cx="2736000" cy="576170"/>
          </a:xfrm>
        </p:spPr>
        <p:txBody>
          <a:bodyPr/>
          <a:lstStyle/>
          <a:p>
            <a:r>
              <a:rPr kumimoji="1" lang="en-US" altLang="ja-JP" dirty="0" err="1"/>
              <a:t>H</a:t>
            </a:r>
            <a:r>
              <a:rPr kumimoji="1" lang="en-US" altLang="ja-JP" baseline="-25000" dirty="0" err="1"/>
              <a:t>2</a:t>
            </a:r>
            <a:r>
              <a:rPr kumimoji="1" lang="en-US" altLang="ja-JP" baseline="30000" dirty="0"/>
              <a:t>+</a:t>
            </a:r>
            <a:r>
              <a:rPr kumimoji="1" lang="ja-JP" altLang="en-US" dirty="0"/>
              <a:t>で</a:t>
            </a:r>
            <a:r>
              <a:rPr lang="ja-JP" altLang="en-US" dirty="0"/>
              <a:t>も</a:t>
            </a:r>
            <a:r>
              <a:rPr lang="en-US" altLang="ja-JP" dirty="0"/>
              <a:t>HF</a:t>
            </a:r>
            <a:r>
              <a:rPr lang="ja-JP" altLang="en-US" dirty="0"/>
              <a:t>と</a:t>
            </a:r>
            <a:r>
              <a:rPr lang="en-US" altLang="ja-JP" dirty="0"/>
              <a:t>CI</a:t>
            </a:r>
            <a:r>
              <a:rPr lang="ja-JP" altLang="en-US" dirty="0"/>
              <a:t>に差は無い</a:t>
            </a:r>
            <a:r>
              <a:rPr lang="en-US" altLang="ja-JP" dirty="0"/>
              <a:t>.</a:t>
            </a:r>
            <a:br>
              <a:rPr lang="en-US" altLang="ja-JP" dirty="0"/>
            </a:br>
            <a:r>
              <a:rPr lang="ja-JP" altLang="en-US" dirty="0"/>
              <a:t>相関エネルギーは</a:t>
            </a:r>
            <a:r>
              <a:rPr lang="en-US" altLang="ja-JP" dirty="0"/>
              <a:t>0</a:t>
            </a:r>
            <a:r>
              <a:rPr lang="ja-JP" altLang="en-US" dirty="0"/>
              <a:t>である</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baseline="30000" dirty="0"/>
                  <a:t>+</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=2.0</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厳密解　：</a:t>
                </a:r>
                <a:r>
                  <a:rPr lang="en-US" altLang="ja-JP" sz="900" dirty="0"/>
                  <a:t>Scott, T. C., Aubert-</a:t>
                </a:r>
                <a:r>
                  <a:rPr lang="en-US" altLang="ja-JP" sz="900" dirty="0" err="1"/>
                  <a:t>Frécon</a:t>
                </a:r>
                <a:r>
                  <a:rPr lang="en-US" altLang="ja-JP" sz="900" dirty="0"/>
                  <a:t>, M., &amp; </a:t>
                </a:r>
                <a:r>
                  <a:rPr lang="en-US" altLang="ja-JP" sz="900" dirty="0" err="1"/>
                  <a:t>Grotendorst</a:t>
                </a:r>
                <a:r>
                  <a:rPr lang="en-US" altLang="ja-JP" sz="900" dirty="0"/>
                  <a:t>, J. (2006).</a:t>
                </a:r>
                <a:r>
                  <a:rPr lang="ja-JP" altLang="en-US" dirty="0"/>
                  <a:t> </a:t>
                </a:r>
                <a:r>
                  <a:rPr lang="en-US" altLang="ja-JP" sz="900" i="1" dirty="0"/>
                  <a:t>Chemical physics</a:t>
                </a:r>
                <a:r>
                  <a:rPr lang="en-US" altLang="ja-JP" sz="900" dirty="0"/>
                  <a:t>, 324(2-3), 323-338. </a:t>
                </a:r>
                <a:r>
                  <a:rPr lang="en-US" altLang="ja-JP" sz="900" dirty="0">
                    <a:hlinkClick r:id="rId3"/>
                  </a:rPr>
                  <a:t>https://doi.org/10.1016/j.chemphys.2005.10.031</a:t>
                </a:r>
                <a:endParaRPr lang="en-US" altLang="ja-JP" sz="900"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3901376465"/>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p:txBody>
          <a:bodyPr/>
          <a:lstStyle/>
          <a:p>
            <a:r>
              <a:rPr kumimoji="1" lang="ja-JP" altLang="en-US" dirty="0"/>
              <a:t>水素分子イオン</a:t>
            </a:r>
            <a:r>
              <a:rPr kumimoji="1" lang="en-US" altLang="ja-JP" dirty="0" err="1"/>
              <a:t>H</a:t>
            </a:r>
            <a:r>
              <a:rPr kumimoji="1" lang="en-US" altLang="ja-JP" baseline="-25000" dirty="0" err="1"/>
              <a:t>2</a:t>
            </a:r>
            <a:r>
              <a:rPr kumimoji="1" lang="en-US" altLang="ja-JP" baseline="30000" dirty="0"/>
              <a:t>+</a:t>
            </a:r>
            <a:r>
              <a:rPr kumimoji="1" lang="ja-JP" altLang="en-US" dirty="0"/>
              <a:t>における</a:t>
            </a:r>
            <a:r>
              <a:rPr kumimoji="1" lang="en-US" altLang="ja-JP" dirty="0"/>
              <a:t>HF</a:t>
            </a:r>
            <a:r>
              <a:rPr kumimoji="1" lang="ja-JP" altLang="en-US" dirty="0"/>
              <a:t>極限</a:t>
            </a:r>
            <a:r>
              <a:rPr lang="ja-JP" altLang="en-US" dirty="0"/>
              <a:t>・</a:t>
            </a:r>
            <a:r>
              <a:rPr kumimoji="1" lang="ja-JP" altLang="en-US" dirty="0"/>
              <a:t>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p:txBody>
          <a:bodyPr/>
          <a:lstStyle/>
          <a:p>
            <a:fld id="{44CC7441-4F6D-4D99-AEAC-28C0433C7008}" type="slidenum">
              <a:rPr kumimoji="1" lang="ja-JP" altLang="en-US" smtClean="0"/>
              <a:pPr/>
              <a:t>48</a:t>
            </a:fld>
            <a:endParaRPr kumimoji="1" lang="ja-JP" altLang="en-US" dirty="0"/>
          </a:p>
        </p:txBody>
      </p:sp>
      <p:graphicFrame>
        <p:nvGraphicFramePr>
          <p:cNvPr id="10" name="表 9">
            <a:extLst>
              <a:ext uri="{FF2B5EF4-FFF2-40B4-BE49-F238E27FC236}">
                <a16:creationId xmlns:a16="http://schemas.microsoft.com/office/drawing/2014/main" id="{9C38F7FC-0F8D-49CE-90A7-B51C7EE7C413}"/>
              </a:ext>
            </a:extLst>
          </p:cNvPr>
          <p:cNvGraphicFramePr>
            <a:graphicFrameLocks/>
          </p:cNvGraphicFramePr>
          <p:nvPr>
            <p:extLst>
              <p:ext uri="{D42A27DB-BD31-4B8C-83A1-F6EECF244321}">
                <p14:modId xmlns:p14="http://schemas.microsoft.com/office/powerpoint/2010/main" val="67104115"/>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r>
                        <a:rPr kumimoji="1" lang="pt-BR" altLang="ja-JP" sz="1300" dirty="0"/>
                        <a:t> Units=AU</a:t>
                      </a:r>
                    </a:p>
                    <a:p>
                      <a:endParaRPr kumimoji="1" lang="pt-BR" altLang="ja-JP" sz="1300" dirty="0"/>
                    </a:p>
                    <a:p>
                      <a:r>
                        <a:rPr kumimoji="1" lang="pt-BR" altLang="ja-JP" sz="1300" dirty="0"/>
                        <a:t>H2+</a:t>
                      </a:r>
                    </a:p>
                    <a:p>
                      <a:endParaRPr kumimoji="1" lang="pt-BR" altLang="ja-JP" sz="1300" dirty="0"/>
                    </a:p>
                    <a:p>
                      <a:r>
                        <a:rPr kumimoji="1" lang="pt-BR" altLang="ja-JP" sz="1300" dirty="0"/>
                        <a:t>1 2</a:t>
                      </a:r>
                    </a:p>
                    <a:p>
                      <a:r>
                        <a:rPr kumimoji="1" lang="pt-BR" altLang="ja-JP" sz="13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AE6288B-56E9-4632-A8FD-B3A02A6901BB}"/>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3" name="正方形/長方形 12">
            <a:extLst>
              <a:ext uri="{FF2B5EF4-FFF2-40B4-BE49-F238E27FC236}">
                <a16:creationId xmlns:a16="http://schemas.microsoft.com/office/drawing/2014/main" id="{C721D4C7-42A9-C569-43C9-BD850BCDD58F}"/>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6" name="正方形/長方形 15">
            <a:extLst>
              <a:ext uri="{FF2B5EF4-FFF2-40B4-BE49-F238E27FC236}">
                <a16:creationId xmlns:a16="http://schemas.microsoft.com/office/drawing/2014/main" id="{675513E7-7150-F016-DD41-B388236542F6}"/>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フッター プレースホルダー 10">
            <a:extLst>
              <a:ext uri="{FF2B5EF4-FFF2-40B4-BE49-F238E27FC236}">
                <a16:creationId xmlns:a16="http://schemas.microsoft.com/office/drawing/2014/main" id="{499FF94E-E3FE-705A-0E35-2FE4C18597B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8087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計算手法の分類</a:t>
            </a:r>
            <a:r>
              <a:rPr kumimoji="1" lang="en-US" altLang="ja-JP" dirty="0"/>
              <a:t>, </a:t>
            </a:r>
            <a:r>
              <a:rPr kumimoji="1" lang="ja-JP" altLang="en-US" dirty="0"/>
              <a:t>インプットの比較について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576170"/>
          </a:xfrm>
        </p:spPr>
        <p:txBody>
          <a:bodyPr/>
          <a:lstStyle/>
          <a:p>
            <a:r>
              <a:rPr kumimoji="1" lang="en-US" altLang="ja-JP" dirty="0" err="1"/>
              <a:t>H</a:t>
            </a:r>
            <a:r>
              <a:rPr kumimoji="1" lang="en-US" altLang="ja-JP" baseline="-25000" dirty="0" err="1"/>
              <a:t>2</a:t>
            </a:r>
            <a:r>
              <a:rPr kumimoji="1" lang="ja-JP" altLang="en-US" dirty="0"/>
              <a:t>は二電子系であるため</a:t>
            </a:r>
            <a:r>
              <a:rPr kumimoji="1" lang="en-US" altLang="ja-JP" dirty="0"/>
              <a:t>,</a:t>
            </a:r>
            <a:br>
              <a:rPr kumimoji="1" lang="en-US" altLang="ja-JP" dirty="0"/>
            </a:br>
            <a:r>
              <a:rPr lang="ja-JP" altLang="en-US" dirty="0"/>
              <a:t>相関エネルギーが０ではない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3"/>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4"/>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959197350"/>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1.147 745 720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1.147 823 912</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1.171 539 375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1.171 672 384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1.172 367 223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1.172 503 934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水素分子</a:t>
            </a:r>
            <a:r>
              <a:rPr lang="en-US" altLang="ja-JP" dirty="0" err="1"/>
              <a:t>H</a:t>
            </a:r>
            <a:r>
              <a:rPr lang="en-US" altLang="ja-JP" baseline="-25000" dirty="0" err="1"/>
              <a:t>2</a:t>
            </a:r>
            <a:r>
              <a:rPr lang="ja-JP" altLang="en-US" dirty="0"/>
              <a:t>における</a:t>
            </a:r>
            <a:r>
              <a:rPr kumimoji="1" lang="ja-JP" altLang="en-US" dirty="0"/>
              <a:t>電子相関</a:t>
            </a:r>
            <a:endParaRPr lang="ja-JP" altLang="en-US" dirty="0"/>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49</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306746369"/>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r>
                        <a:rPr kumimoji="1" lang="pt-BR" altLang="ja-JP" sz="1300" dirty="0"/>
                        <a:t> Units=AU</a:t>
                      </a:r>
                    </a:p>
                    <a:p>
                      <a:endParaRPr kumimoji="1" lang="pt-BR" altLang="ja-JP" sz="1300" dirty="0"/>
                    </a:p>
                    <a:p>
                      <a:r>
                        <a:rPr kumimoji="1" lang="pt-BR" altLang="ja-JP" sz="1300" dirty="0"/>
                        <a:t>H2</a:t>
                      </a:r>
                    </a:p>
                    <a:p>
                      <a:endParaRPr kumimoji="1" lang="pt-BR" altLang="ja-JP" sz="1300" dirty="0"/>
                    </a:p>
                    <a:p>
                      <a:r>
                        <a:rPr kumimoji="1" lang="pt-BR" altLang="ja-JP" sz="1300" dirty="0"/>
                        <a:t>0 1</a:t>
                      </a:r>
                    </a:p>
                    <a:p>
                      <a:r>
                        <a:rPr kumimoji="1" lang="pt-BR" altLang="ja-JP" sz="13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H 0.0 0.0 </a:t>
                      </a:r>
                      <a:r>
                        <a:rPr kumimoji="1" lang="en-US" altLang="ja-JP" sz="1300" dirty="0"/>
                        <a:t>1</a:t>
                      </a:r>
                      <a:r>
                        <a:rPr kumimoji="1" lang="pt-BR" altLang="ja-JP" sz="13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2" name="直線矢印コネクタ 1">
            <a:extLst>
              <a:ext uri="{FF2B5EF4-FFF2-40B4-BE49-F238E27FC236}">
                <a16:creationId xmlns:a16="http://schemas.microsoft.com/office/drawing/2014/main" id="{5B5A466B-0CE6-AB38-9BC1-A78C6CC19249}"/>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05218842-DBBB-33B7-EDCC-9D5242F75906}"/>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04912865-9B6E-C62B-0567-BC3804C7295A}"/>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00328B19-4783-603F-9436-1481CBE88B99}"/>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9" name="正方形/長方形 8">
            <a:extLst>
              <a:ext uri="{FF2B5EF4-FFF2-40B4-BE49-F238E27FC236}">
                <a16:creationId xmlns:a16="http://schemas.microsoft.com/office/drawing/2014/main" id="{7756733F-B775-C80D-35D1-BC00D3B8EBAC}"/>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フッター プレースホルダー 11">
            <a:extLst>
              <a:ext uri="{FF2B5EF4-FFF2-40B4-BE49-F238E27FC236}">
                <a16:creationId xmlns:a16="http://schemas.microsoft.com/office/drawing/2014/main" id="{D6CF4F2E-BF59-6A0F-C697-0941BED8591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576170"/>
          </a:xfrm>
        </p:spPr>
        <p:txBody>
          <a:bodyPr/>
          <a:lstStyle/>
          <a:p>
            <a:r>
              <a:rPr kumimoji="1" lang="en-US" altLang="ja-JP" dirty="0" err="1"/>
              <a:t>N</a:t>
            </a:r>
            <a:r>
              <a:rPr kumimoji="1" lang="en-US" altLang="ja-JP" baseline="-25000" dirty="0" err="1"/>
              <a:t>2</a:t>
            </a:r>
            <a:r>
              <a:rPr kumimoji="1" lang="ja-JP" altLang="en-US" dirty="0"/>
              <a:t>は</a:t>
            </a:r>
            <a:r>
              <a:rPr kumimoji="1" lang="en-US" altLang="ja-JP" dirty="0" err="1"/>
              <a:t>H</a:t>
            </a:r>
            <a:r>
              <a:rPr kumimoji="1" lang="en-US" altLang="ja-JP" baseline="-25000" dirty="0" err="1"/>
              <a:t>2</a:t>
            </a:r>
            <a:r>
              <a:rPr kumimoji="1" lang="ja-JP" altLang="en-US" dirty="0"/>
              <a:t>よりも</a:t>
            </a:r>
            <a:r>
              <a:rPr lang="ja-JP" altLang="en-US" dirty="0"/>
              <a:t>相関エネルギーの割合は小さい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a:t>N</a:t>
                </a:r>
                <a:r>
                  <a:rPr lang="en-US" altLang="ja-JP" sz="900" b="0" baseline="-25000" dirty="0"/>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=2.068</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ＨＦ極限：小林正人</a:t>
                </a:r>
                <a:r>
                  <a:rPr lang="en-US" altLang="ja-JP" sz="900" dirty="0"/>
                  <a:t>(2019), Hartree-Fock(-</a:t>
                </a:r>
                <a:r>
                  <a:rPr lang="en-US" altLang="ja-JP" sz="900" dirty="0" err="1"/>
                  <a:t>Roothaan</a:t>
                </a:r>
                <a:r>
                  <a:rPr lang="en-US" altLang="ja-JP" sz="900" dirty="0"/>
                  <a:t>)</a:t>
                </a:r>
                <a:r>
                  <a:rPr lang="ja-JP" altLang="en-US" sz="900" dirty="0"/>
                  <a:t>法のエッセンス</a:t>
                </a:r>
                <a:r>
                  <a:rPr lang="en-US" altLang="ja-JP" sz="900" dirty="0"/>
                  <a:t>, </a:t>
                </a:r>
                <a:r>
                  <a:rPr lang="ja-JP" altLang="en-US" sz="900" i="1" dirty="0"/>
                  <a:t>フロンティア</a:t>
                </a:r>
                <a:r>
                  <a:rPr lang="en-US" altLang="ja-JP" sz="900" dirty="0"/>
                  <a:t>, http://hdl.handle.net/2115/74383 </a:t>
                </a:r>
                <a:r>
                  <a:rPr lang="ja-JP" altLang="en-US" sz="900" dirty="0"/>
                  <a:t>より孫引き</a:t>
                </a:r>
                <a:endParaRPr lang="en-US" altLang="ja-JP" sz="900" dirty="0"/>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001830547"/>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107.494 925 302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107.638 214 580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107.638 428 970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108.300 538 196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108.506 704 440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108.509 392 210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108.753 910 167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108.962 929 500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108.965 379 010</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108.867 914 942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109.075 243 460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109.077 570 840</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108.943 064 457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109.233 604 600</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108.943 064 457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109.233 604 600</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108.958 922 545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109.293 045 560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109.295 868 800</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108.980 729 489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109.323 119 290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109.326 298 270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108.961 044 958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109.254 997 670</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109.257 564 790</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108.985 317 263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109.335 155 980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108.992 205 119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109.356 204 000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109.359 373 210</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108.993 607 860</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109.363 691 850</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109.366 881 380</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108.993 786 564</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109.366 300 460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109.369 495 110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a:t>
                      </a:r>
                      <a:r>
                        <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rPr>
                        <a:t>00</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r>
                        <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rPr>
                        <a:t>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窒素分子</a:t>
            </a:r>
            <a:r>
              <a:rPr lang="en-US" altLang="ja-JP" dirty="0" err="1"/>
              <a:t>N</a:t>
            </a:r>
            <a:r>
              <a:rPr lang="en-US" altLang="ja-JP" baseline="-25000" dirty="0" err="1"/>
              <a:t>2</a:t>
            </a:r>
            <a:r>
              <a:rPr lang="ja-JP" altLang="en-US" dirty="0"/>
              <a:t>における</a:t>
            </a:r>
            <a:r>
              <a:rPr kumimoji="1" lang="en-US" altLang="ja-JP" dirty="0"/>
              <a:t>HF</a:t>
            </a:r>
            <a:r>
              <a:rPr kumimoji="1" lang="ja-JP" altLang="en-US" dirty="0"/>
              <a:t>極限</a:t>
            </a:r>
            <a:r>
              <a:rPr lang="ja-JP" altLang="en-US" dirty="0"/>
              <a:t>・</a:t>
            </a:r>
            <a:r>
              <a:rPr kumimoji="1" lang="ja-JP" altLang="en-US" dirty="0"/>
              <a:t>電子相関</a:t>
            </a:r>
            <a:endParaRPr lang="ja-JP" altLang="en-US" dirty="0"/>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50</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300854005"/>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r>
                        <a:rPr kumimoji="1" lang="pt-BR" altLang="ja-JP" sz="1300" dirty="0"/>
                        <a:t> Units=AU</a:t>
                      </a:r>
                    </a:p>
                    <a:p>
                      <a:endParaRPr kumimoji="1" lang="pt-BR" altLang="ja-JP" sz="1300" dirty="0"/>
                    </a:p>
                    <a:p>
                      <a:r>
                        <a:rPr kumimoji="1" lang="pt-BR" altLang="ja-JP" sz="1300" dirty="0"/>
                        <a:t>N2</a:t>
                      </a:r>
                    </a:p>
                    <a:p>
                      <a:endParaRPr kumimoji="1" lang="pt-BR" altLang="ja-JP" sz="1300" dirty="0"/>
                    </a:p>
                    <a:p>
                      <a:r>
                        <a:rPr kumimoji="1" lang="pt-BR" altLang="ja-JP" sz="1300" dirty="0"/>
                        <a:t>0 1</a:t>
                      </a:r>
                    </a:p>
                    <a:p>
                      <a:r>
                        <a:rPr kumimoji="1" lang="pt-BR" altLang="ja-JP" sz="1300" dirty="0"/>
                        <a:t>N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N 0.0 0.0 </a:t>
                      </a:r>
                      <a:r>
                        <a:rPr kumimoji="1" lang="en-US" altLang="ja-JP" sz="1300" dirty="0"/>
                        <a:t>2.068</a:t>
                      </a:r>
                      <a:endParaRPr kumimoji="1" lang="pt-BR" altLang="ja-JP" sz="13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2" name="直線矢印コネクタ 1">
            <a:extLst>
              <a:ext uri="{FF2B5EF4-FFF2-40B4-BE49-F238E27FC236}">
                <a16:creationId xmlns:a16="http://schemas.microsoft.com/office/drawing/2014/main" id="{68ABDBD1-4112-F3AC-A7ED-C3A51050E6CD}"/>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6E38B2D3-7F9E-B2E9-A3A6-A451C867448D}"/>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819DF09B-DFFA-3822-24B0-54F429D8A2EC}"/>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0" name="フッター プレースホルダー 9">
            <a:extLst>
              <a:ext uri="{FF2B5EF4-FFF2-40B4-BE49-F238E27FC236}">
                <a16:creationId xmlns:a16="http://schemas.microsoft.com/office/drawing/2014/main" id="{F26E1766-55E9-B972-C8B6-F9BDB511CEE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20593"/>
          </a:xfrm>
        </p:spPr>
        <p:txBody>
          <a:bodyPr/>
          <a:lstStyle/>
          <a:p>
            <a:pPr marL="177800" indent="-177800">
              <a:lnSpc>
                <a:spcPct val="110000"/>
              </a:lnSpc>
            </a:pPr>
            <a:r>
              <a:rPr lang="en-US" altLang="ja-JP" b="1" dirty="0">
                <a:solidFill>
                  <a:schemeClr val="tx2"/>
                </a:solidFill>
              </a:rPr>
              <a:t>Full CI</a:t>
            </a:r>
            <a:r>
              <a:rPr lang="ja-JP" altLang="en-US" dirty="0"/>
              <a:t>法</a:t>
            </a:r>
            <a:br>
              <a:rPr lang="en-US" altLang="ja-JP" b="1" dirty="0">
                <a:solidFill>
                  <a:schemeClr val="tx2"/>
                </a:solidFill>
              </a:rPr>
            </a:br>
            <a:r>
              <a:rPr lang="ja-JP" altLang="en-US" dirty="0"/>
              <a:t>計算コストの理由からあまり</a:t>
            </a:r>
            <a:br>
              <a:rPr lang="en-US" altLang="ja-JP" dirty="0"/>
            </a:br>
            <a:r>
              <a:rPr lang="ja-JP" altLang="en-US" dirty="0"/>
              <a:t>使われない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en-US" altLang="ja-JP" dirty="0"/>
              <a:t>CI</a:t>
            </a:r>
            <a:r>
              <a:rPr lang="ja-JP" altLang="en-US" dirty="0"/>
              <a:t>よりも低いエネルギーを</a:t>
            </a:r>
            <a:br>
              <a:rPr lang="en-US" altLang="ja-JP" dirty="0"/>
            </a:br>
            <a:r>
              <a:rPr lang="ja-JP" altLang="en-US" dirty="0"/>
              <a:t>与えるが</a:t>
            </a:r>
            <a:r>
              <a:rPr lang="en-US" altLang="ja-JP" dirty="0"/>
              <a:t>, </a:t>
            </a:r>
            <a:r>
              <a:rPr lang="ja-JP" altLang="en-US" dirty="0"/>
              <a:t>計算コストが大きい</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301728542"/>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dirty="0"/>
                            <a:t>CCSD(T)</a:t>
                          </a:r>
                          <a:endParaRPr kumimoji="1" lang="ja-JP" altLang="en-US" sz="1300" dirty="0"/>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301728542"/>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dirty="0"/>
                            <a:t>CCSD(T)</a:t>
                          </a:r>
                          <a:endParaRPr kumimoji="1" lang="ja-JP" altLang="en-US" sz="1300" dirty="0"/>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計算手法の比較</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51</a:t>
            </a:fld>
            <a:endParaRPr kumimoji="1" lang="ja-JP" altLang="en-US"/>
          </a:p>
        </p:txBody>
      </p:sp>
      <p:sp>
        <p:nvSpPr>
          <p:cNvPr id="5" name="フッター プレースホルダー 4">
            <a:extLst>
              <a:ext uri="{FF2B5EF4-FFF2-40B4-BE49-F238E27FC236}">
                <a16:creationId xmlns:a16="http://schemas.microsoft.com/office/drawing/2014/main" id="{F449F9CE-02CF-8544-D361-273CAABA730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978397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p:txBody>
          <a:bodyPr/>
          <a:lstStyle/>
          <a:p>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52</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501843875"/>
              </p:ext>
            </p:extLst>
          </p:nvPr>
        </p:nvGraphicFramePr>
        <p:xfrm>
          <a:off x="468000" y="1772749"/>
          <a:ext cx="2592000" cy="21583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8" name="フッター プレースホルダー 17">
            <a:extLst>
              <a:ext uri="{FF2B5EF4-FFF2-40B4-BE49-F238E27FC236}">
                <a16:creationId xmlns:a16="http://schemas.microsoft.com/office/drawing/2014/main" id="{983564C5-8B03-FA11-6A81-00EF615DACFF}"/>
              </a:ext>
            </a:extLst>
          </p:cNvPr>
          <p:cNvSpPr>
            <a:spLocks noGrp="1"/>
          </p:cNvSpPr>
          <p:nvPr>
            <p:ph type="ftr" sz="quarter" idx="16"/>
          </p:nvPr>
        </p:nvSpPr>
        <p:spPr/>
        <p:txBody>
          <a:bodyPr/>
          <a:lstStyle/>
          <a:p>
            <a:r>
              <a:rPr lang="en-US" altLang="ja-JP"/>
              <a:t>© 2024 Shuhei Ohno</a:t>
            </a:r>
            <a:endParaRPr lang="en-US" altLang="ja-JP" dirty="0"/>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906584970"/>
              </p:ext>
            </p:extLst>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R1</a:t>
                      </a:r>
                    </a:p>
                    <a:p>
                      <a:r>
                        <a:rPr kumimoji="1" lang="pt-BR" altLang="ja-JP" sz="1100" dirty="0"/>
                        <a:t>Variables:</a:t>
                      </a:r>
                    </a:p>
                    <a:p>
                      <a:r>
                        <a:rPr kumimoji="1" lang="pt-BR" altLang="ja-JP" sz="1100" dirty="0"/>
                        <a:t>R1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extLst>
              <p:ext uri="{D42A27DB-BD31-4B8C-83A1-F6EECF244321}">
                <p14:modId xmlns:p14="http://schemas.microsoft.com/office/powerpoint/2010/main" val="3272939898"/>
              </p:ext>
            </p:extLst>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53</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53</a:t>
            </a:fld>
            <a:endParaRPr kumimoji="1" lang="ja-JP" altLang="en-US" dirty="0"/>
          </a:p>
        </p:txBody>
      </p:sp>
      <p:sp>
        <p:nvSpPr>
          <p:cNvPr id="6" name="フッター プレースホルダー 5">
            <a:extLst>
              <a:ext uri="{FF2B5EF4-FFF2-40B4-BE49-F238E27FC236}">
                <a16:creationId xmlns:a16="http://schemas.microsoft.com/office/drawing/2014/main" id="{D4F5E01E-3C07-3A90-4D19-77865188A93F}"/>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7819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54</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B6F36B6D-933F-262A-99B5-E0E89CF712A0}"/>
              </a:ext>
            </a:extLst>
          </p:cNvPr>
          <p:cNvSpPr>
            <a:spLocks noGrp="1"/>
          </p:cNvSpPr>
          <p:nvPr>
            <p:ph type="ftr" sz="quarter" idx="16"/>
          </p:nvPr>
        </p:nvSpPr>
        <p:spPr/>
        <p:txBody>
          <a:bodyPr/>
          <a:lstStyle/>
          <a:p>
            <a:r>
              <a:rPr lang="en-US" altLang="ja-JP"/>
              <a:t>© 2024 Shuhei Ohno</a:t>
            </a:r>
            <a:endParaRPr lang="en-US" altLang="ja-JP" dirty="0"/>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346450" y="842963"/>
            <a:ext cx="5186362" cy="3457575"/>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1869793"/>
              </a:xfrm>
            </p:spPr>
            <p:txBody>
              <a:bodyPr/>
              <a:lstStyle/>
              <a:p>
                <a:r>
                  <a:rPr kumimoji="1" lang="ja-JP" altLang="en-US" sz="1200" dirty="0"/>
                  <a:t>ザボ上巻</a:t>
                </a:r>
                <a:r>
                  <a:rPr kumimoji="1" lang="en-US" altLang="ja-JP" sz="1200" dirty="0"/>
                  <a:t>p.183</a:t>
                </a:r>
                <a:r>
                  <a:rPr lang="ja-JP" altLang="en-US" sz="1200" dirty="0"/>
                  <a:t>では</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」が挙げられていた</a:t>
                </a:r>
                <a:r>
                  <a:rPr kumimoji="1" lang="en-US" altLang="ja-JP" sz="1200" dirty="0"/>
                  <a:t>.</a:t>
                </a:r>
                <a:r>
                  <a:rPr kumimoji="1" lang="ja-JP" altLang="en-US" sz="1200" baseline="0" dirty="0"/>
                  <a:t> 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1869793"/>
              </a:xfrm>
              <a:blipFill>
                <a:blip r:embed="rId4"/>
                <a:stretch>
                  <a:fillRect b="-1303"/>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111942" y="1701052"/>
            <a:ext cx="4265575" cy="218514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5. </a:t>
            </a:r>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大規模な系に対しても計算が比較的早く終わり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水素分子</a:t>
            </a:r>
            <a:r>
              <a:rPr lang="en-US" altLang="ja-JP" dirty="0"/>
              <a:t>H</a:t>
            </a:r>
            <a:r>
              <a:rPr lang="en-US" altLang="ja-JP" baseline="-25000" dirty="0"/>
              <a:t>2</a:t>
            </a:r>
            <a:r>
              <a:rPr lang="ja-JP" altLang="en-US" dirty="0"/>
              <a:t>における</a:t>
            </a:r>
            <a:r>
              <a:rPr lang="en-US" altLang="ja-JP" dirty="0"/>
              <a:t>DFT</a:t>
            </a:r>
            <a:r>
              <a:rPr lang="ja-JP" altLang="en-US" dirty="0"/>
              <a:t>汎関数の比較</a:t>
            </a:r>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245946657"/>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10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1.165 400 928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1.156 144 304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1.165 225 591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1.161 029 506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1.154 593 815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1.162 973 658</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1.158 795 982</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1.170 591 151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1.161 893 975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1.170 141 657</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1.165 947 841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1.159 811 591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1.167 361 088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1.163 928 572</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1.170 045 748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1.177 512 175</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1.173 418 624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1.167 272 634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1.175 073 688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1.171 341 579</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1.178 985 518</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1.170 532 814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1.177 941 761</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1.173 875 506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1.167 693 942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1.175 572 008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1.171 761 348</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1.180 031 679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1.171 605 721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1.178 956 828</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1.174 957 279</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1.168 685 594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1.176 591 542</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1.172 784 561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245946657"/>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670621" b="-901695"/>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1.165 400 928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1.156 144 304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1.165 225 591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1.161 029 506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1.154 593 815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1.162 973 658</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1.158 795 982</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1.170 591 151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1.161 893 975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1.170 141 657</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1.165 947 841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1.159 811 591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1.167 361 088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1.163 928 572</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1.170 045 748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1.177 512 175</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1.173 418 624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1.167 272 634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1.175 073 688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1.171 341 579</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1.178 985 518</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1.170 532 814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1.177 941 761</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1.173 875 506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1.167 693 942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1.175 572 008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1.171 761 348</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1.180 031 679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1.171 605 721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1.178 956 828</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1.174 957 279</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1.168 685 594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1.176 591 542</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1.172 784 561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err="1"/>
                  <a:t>Kurokawa</a:t>
                </a:r>
                <a:r>
                  <a:rPr lang="en-US" altLang="ja-JP" sz="900" dirty="0"/>
                  <a:t>,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56</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33" name="正方形/長方形 32">
            <a:extLst>
              <a:ext uri="{FF2B5EF4-FFF2-40B4-BE49-F238E27FC236}">
                <a16:creationId xmlns:a16="http://schemas.microsoft.com/office/drawing/2014/main" id="{6D343D83-D729-86FD-A788-4FCCD0594BED}"/>
              </a:ext>
            </a:extLst>
          </p:cNvPr>
          <p:cNvSpPr/>
          <p:nvPr/>
        </p:nvSpPr>
        <p:spPr>
          <a:xfrm>
            <a:off x="1590171" y="1239866"/>
            <a:ext cx="1008000" cy="28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4ACBCDA5-CBB6-1B7E-799D-5E88EE89BC86}"/>
              </a:ext>
            </a:extLst>
          </p:cNvPr>
          <p:cNvSpPr txBox="1">
            <a:spLocks/>
          </p:cNvSpPr>
          <p:nvPr/>
        </p:nvSpPr>
        <p:spPr>
          <a:xfrm>
            <a:off x="5791200" y="113247"/>
            <a:ext cx="2752281" cy="680237"/>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は変分原理に従わないが</a:t>
            </a:r>
            <a:r>
              <a:rPr lang="en-US" altLang="ja-JP" sz="1050" dirty="0">
                <a:solidFill>
                  <a:schemeClr val="accent4"/>
                </a:solidFill>
              </a:rPr>
              <a:t>, HF</a:t>
            </a:r>
            <a:r>
              <a:rPr lang="ja-JP" altLang="en-US" sz="1050" dirty="0">
                <a:solidFill>
                  <a:schemeClr val="accent4"/>
                </a:solidFill>
              </a:rPr>
              <a:t>よりは厳密解に近そうな値を出している</a:t>
            </a:r>
            <a:r>
              <a:rPr lang="en-US" altLang="ja-JP" sz="1050" dirty="0">
                <a:solidFill>
                  <a:schemeClr val="accent4"/>
                </a:solidFill>
              </a:rPr>
              <a:t>. </a:t>
            </a:r>
            <a:r>
              <a:rPr lang="ja-JP" altLang="en-US" sz="1050" dirty="0">
                <a:solidFill>
                  <a:schemeClr val="accent4"/>
                </a:solidFill>
              </a:rPr>
              <a:t>異なる分子や</a:t>
            </a:r>
            <a:br>
              <a:rPr lang="en-US" altLang="ja-JP" sz="1050" dirty="0">
                <a:solidFill>
                  <a:schemeClr val="accent4"/>
                </a:solidFill>
              </a:rPr>
            </a:br>
            <a:r>
              <a:rPr lang="ja-JP" altLang="en-US" sz="1050" dirty="0">
                <a:solidFill>
                  <a:schemeClr val="accent4"/>
                </a:solidFill>
              </a:rPr>
              <a:t>構造同士のエネルギー差で議論すればよい</a:t>
            </a:r>
            <a:r>
              <a:rPr lang="en-US" altLang="ja-JP" sz="1050" dirty="0">
                <a:solidFill>
                  <a:schemeClr val="accent4"/>
                </a:solidFill>
              </a:rPr>
              <a:t>.</a:t>
            </a:r>
          </a:p>
        </p:txBody>
      </p:sp>
      <p:sp>
        <p:nvSpPr>
          <p:cNvPr id="6" name="フッター プレースホルダー 5">
            <a:extLst>
              <a:ext uri="{FF2B5EF4-FFF2-40B4-BE49-F238E27FC236}">
                <a16:creationId xmlns:a16="http://schemas.microsoft.com/office/drawing/2014/main" id="{FBB8D780-DF1D-22CF-F3EC-068F01573388}"/>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598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窒素分子</a:t>
            </a:r>
            <a:r>
              <a:rPr lang="en-US" altLang="ja-JP" dirty="0"/>
              <a:t>N</a:t>
            </a:r>
            <a:r>
              <a:rPr lang="en-US" altLang="ja-JP" baseline="-25000" dirty="0"/>
              <a:t>2</a:t>
            </a:r>
            <a:r>
              <a:rPr lang="ja-JP" altLang="en-US" dirty="0"/>
              <a:t>における</a:t>
            </a:r>
            <a:r>
              <a:rPr lang="en-US" altLang="ja-JP" dirty="0"/>
              <a:t>DFT</a:t>
            </a:r>
            <a:r>
              <a:rPr lang="ja-JP" altLang="en-US" dirty="0"/>
              <a:t>汎関数の比較</a:t>
            </a:r>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1831255623"/>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10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108.034 561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107.983 531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108.007 429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108.024 589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107.944 733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108.020 375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107.965 464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108.891 591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108.843 841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108.844 834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108.856 950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108.775 726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108.854 666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108.798 010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109.354 574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109.307 271</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109.306 777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109.319 412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109.237 973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109.314 539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109.260 172</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109.469 438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109.422 180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109.421 892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109.434 849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109.353 289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109.429 009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109.375 631</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109.537 179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109.492 660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109.489 818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109.504 139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109.422 879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109.497 693</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109.444 599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109.564 517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109.520 472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109.515 434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109.529 342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109.447 799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109.523 816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109.469 532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1831255623"/>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670621" b="-901695"/>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108.034 561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107.983 531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108.007 429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108.024 589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107.944 733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108.020 375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107.965 464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108.891 591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108.843 841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108.844 834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108.856 950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108.775 726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108.854 666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108.798 010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109.354 574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109.307 271</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109.306 777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109.319 412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109.237 973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109.314 539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109.260 172</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109.469 438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109.422 180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109.421 892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109.434 849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109.353 289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109.429 009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109.375 631</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109.537 179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109.492 660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109.489 818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109.504 139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109.422 879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109.497 693</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109.444 599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109.564 517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109.520 472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109.515 434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109.529 342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109.447 799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109.523 816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109.469 532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57</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正方形/長方形 1">
            <a:extLst>
              <a:ext uri="{FF2B5EF4-FFF2-40B4-BE49-F238E27FC236}">
                <a16:creationId xmlns:a16="http://schemas.microsoft.com/office/drawing/2014/main" id="{C467246A-29B5-A9A7-32D4-870E2D1BDDFF}"/>
              </a:ext>
            </a:extLst>
          </p:cNvPr>
          <p:cNvSpPr/>
          <p:nvPr/>
        </p:nvSpPr>
        <p:spPr>
          <a:xfrm>
            <a:off x="1590171" y="1239866"/>
            <a:ext cx="1008000" cy="28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028BB92D-FCE8-008D-B45E-95EB9595E12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554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6EAB4C4-3DAC-D363-D5AA-3CC3B1F09710}"/>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573AD654-1B0B-620D-92BB-89EE660F8519}"/>
              </a:ext>
            </a:extLst>
          </p:cNvPr>
          <p:cNvSpPr>
            <a:spLocks noGrp="1"/>
          </p:cNvSpPr>
          <p:nvPr>
            <p:ph idx="1"/>
          </p:nvPr>
        </p:nvSpPr>
        <p:spPr>
          <a:xfrm>
            <a:off x="468313" y="842963"/>
            <a:ext cx="2735262" cy="2496696"/>
          </a:xfrm>
        </p:spPr>
        <p:txBody>
          <a:bodyPr/>
          <a:lstStyle/>
          <a:p>
            <a:r>
              <a:rPr lang="en-US" altLang="ja-JP" dirty="0"/>
              <a:t>H</a:t>
            </a:r>
            <a:r>
              <a:rPr lang="ja-JP" altLang="en-US" dirty="0"/>
              <a:t>₂の</a:t>
            </a:r>
            <a:r>
              <a:rPr lang="en-US" altLang="ja-JP" dirty="0"/>
              <a:t>PEC</a:t>
            </a:r>
            <a:r>
              <a:rPr lang="ja-JP" altLang="en-US" dirty="0"/>
              <a:t>の描写において</a:t>
            </a:r>
            <a:r>
              <a:rPr lang="en-US" altLang="ja-JP" dirty="0"/>
              <a:t>B3YLP</a:t>
            </a:r>
            <a:r>
              <a:rPr lang="ja-JP" altLang="en-US" dirty="0"/>
              <a:t>やその改良版である</a:t>
            </a:r>
            <a:r>
              <a:rPr lang="en-US" altLang="ja-JP" dirty="0"/>
              <a:t>CAM-B3LYP</a:t>
            </a:r>
            <a:r>
              <a:rPr lang="ja-JP" altLang="en-US" dirty="0"/>
              <a:t>を用いても</a:t>
            </a:r>
            <a:r>
              <a:rPr lang="en-US" altLang="ja-JP" dirty="0"/>
              <a:t>RHF</a:t>
            </a:r>
            <a:r>
              <a:rPr lang="ja-JP" altLang="en-US" dirty="0"/>
              <a:t>と同様の問題が生じる</a:t>
            </a:r>
            <a:r>
              <a:rPr lang="en-US" altLang="ja-JP" dirty="0"/>
              <a:t>. </a:t>
            </a:r>
            <a:r>
              <a:rPr lang="ja-JP" altLang="en-US" dirty="0"/>
              <a:t>非制限版である</a:t>
            </a:r>
            <a:r>
              <a:rPr lang="en-US" altLang="ja-JP" dirty="0"/>
              <a:t>UB3LYP</a:t>
            </a:r>
            <a:r>
              <a:rPr lang="ja-JP" altLang="en-US" dirty="0"/>
              <a:t>や</a:t>
            </a:r>
            <a:r>
              <a:rPr lang="en-US" altLang="ja-JP" dirty="0"/>
              <a:t>UCAM-B3LYP</a:t>
            </a:r>
            <a:r>
              <a:rPr lang="ja-JP" altLang="en-US" dirty="0"/>
              <a:t>を使用すれば問題を回避でき</a:t>
            </a:r>
            <a:r>
              <a:rPr lang="en-US" altLang="ja-JP" dirty="0"/>
              <a:t>, </a:t>
            </a:r>
            <a:r>
              <a:rPr lang="ja-JP" altLang="en-US" dirty="0"/>
              <a:t>より正確な</a:t>
            </a:r>
            <a:r>
              <a:rPr lang="en-US" altLang="ja-JP" dirty="0"/>
              <a:t>PEC</a:t>
            </a:r>
            <a:r>
              <a:rPr lang="ja-JP" altLang="en-US" dirty="0"/>
              <a:t>が得られる</a:t>
            </a:r>
            <a:r>
              <a:rPr lang="en-US" altLang="ja-JP" dirty="0"/>
              <a:t>. </a:t>
            </a:r>
            <a:r>
              <a:rPr lang="ja-JP" altLang="en-US" dirty="0"/>
              <a:t>このように</a:t>
            </a:r>
            <a:r>
              <a:rPr lang="en-US" altLang="ja-JP" dirty="0"/>
              <a:t>, HF</a:t>
            </a:r>
            <a:r>
              <a:rPr lang="ja-JP" altLang="en-US" dirty="0"/>
              <a:t>法を使ってテスト計算をしておくことによって</a:t>
            </a:r>
            <a:r>
              <a:rPr lang="en-US" altLang="ja-JP" dirty="0"/>
              <a:t>, DFT</a:t>
            </a:r>
            <a:r>
              <a:rPr lang="ja-JP" altLang="en-US" dirty="0"/>
              <a:t>を使用する際の問題を回避できることもある</a:t>
            </a:r>
            <a:r>
              <a:rPr lang="en-US" altLang="ja-JP" dirty="0"/>
              <a:t>.</a:t>
            </a:r>
            <a:endParaRPr lang="ja-JP" altLang="en-US" dirty="0"/>
          </a:p>
        </p:txBody>
      </p:sp>
      <p:sp>
        <p:nvSpPr>
          <p:cNvPr id="15" name="テキスト プレースホルダー 14">
            <a:extLst>
              <a:ext uri="{FF2B5EF4-FFF2-40B4-BE49-F238E27FC236}">
                <a16:creationId xmlns:a16="http://schemas.microsoft.com/office/drawing/2014/main" id="{0348555A-1CA6-4094-F15B-2DADC92D0D10}"/>
              </a:ext>
            </a:extLst>
          </p:cNvPr>
          <p:cNvSpPr>
            <a:spLocks noGrp="1"/>
          </p:cNvSpPr>
          <p:nvPr>
            <p:ph type="body" sz="quarter" idx="13"/>
          </p:nvPr>
        </p:nvSpPr>
        <p:spPr/>
        <p:txBody>
          <a:bodyPr/>
          <a:lstStyle/>
          <a:p>
            <a:endParaRPr lang="ja-JP" altLang="en-US"/>
          </a:p>
        </p:txBody>
      </p:sp>
      <p:pic>
        <p:nvPicPr>
          <p:cNvPr id="9" name="コンテンツ プレースホルダー 8">
            <a:extLst>
              <a:ext uri="{FF2B5EF4-FFF2-40B4-BE49-F238E27FC236}">
                <a16:creationId xmlns:a16="http://schemas.microsoft.com/office/drawing/2014/main" id="{B8266957-8171-72A8-97D1-0B9AD9FA3351}"/>
              </a:ext>
            </a:extLst>
          </p:cNvPr>
          <p:cNvPicPr>
            <a:picLocks noGrp="1" noChangeAspect="1"/>
          </p:cNvPicPr>
          <p:nvPr>
            <p:ph idx="14"/>
          </p:nvPr>
        </p:nvPicPr>
        <p:blipFill>
          <a:blip r:embed="rId2"/>
          <a:stretch>
            <a:fillRect/>
          </a:stretch>
        </p:blipFill>
        <p:spPr>
          <a:xfrm>
            <a:off x="3346450" y="842963"/>
            <a:ext cx="5186362" cy="3457575"/>
          </a:xfrm>
        </p:spPr>
      </p:pic>
      <p:sp>
        <p:nvSpPr>
          <p:cNvPr id="6" name="タイトル 5">
            <a:extLst>
              <a:ext uri="{FF2B5EF4-FFF2-40B4-BE49-F238E27FC236}">
                <a16:creationId xmlns:a16="http://schemas.microsoft.com/office/drawing/2014/main" id="{9FF510AC-21AC-B476-9B1A-2CA510460623}"/>
              </a:ext>
            </a:extLst>
          </p:cNvPr>
          <p:cNvSpPr>
            <a:spLocks noGrp="1"/>
          </p:cNvSpPr>
          <p:nvPr>
            <p:ph type="title"/>
          </p:nvPr>
        </p:nvSpPr>
        <p:spPr>
          <a:xfrm>
            <a:off x="0" y="0"/>
            <a:ext cx="9144000" cy="468000"/>
          </a:xfrm>
        </p:spPr>
        <p:txBody>
          <a:bodyPr/>
          <a:lstStyle/>
          <a:p>
            <a:r>
              <a:rPr lang="en-US" altLang="ja-JP" dirty="0"/>
              <a:t>DFT</a:t>
            </a:r>
            <a:r>
              <a:rPr lang="ja-JP" altLang="en-US" dirty="0"/>
              <a:t>による</a:t>
            </a:r>
            <a:r>
              <a:rPr lang="en-US" altLang="ja-JP" dirty="0"/>
              <a:t>PEC</a:t>
            </a:r>
            <a:endParaRPr lang="ja-JP" altLang="en-US" dirty="0"/>
          </a:p>
        </p:txBody>
      </p:sp>
      <p:sp>
        <p:nvSpPr>
          <p:cNvPr id="7" name="スライド番号プレースホルダー 6">
            <a:extLst>
              <a:ext uri="{FF2B5EF4-FFF2-40B4-BE49-F238E27FC236}">
                <a16:creationId xmlns:a16="http://schemas.microsoft.com/office/drawing/2014/main" id="{3A02BFED-C9A4-6E59-DA8C-30641A56646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58</a:t>
            </a:fld>
            <a:endParaRPr lang="ja-JP" altLang="en-US" dirty="0"/>
          </a:p>
        </p:txBody>
      </p:sp>
    </p:spTree>
    <p:extLst>
      <p:ext uri="{BB962C8B-B14F-4D97-AF65-F5344CB8AC3E}">
        <p14:creationId xmlns:p14="http://schemas.microsoft.com/office/powerpoint/2010/main" val="417548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52BDB1C-33D2-CE70-B45A-0263D73B5C32}"/>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15" name="テキスト プレースホルダー 14">
            <a:extLst>
              <a:ext uri="{FF2B5EF4-FFF2-40B4-BE49-F238E27FC236}">
                <a16:creationId xmlns:a16="http://schemas.microsoft.com/office/drawing/2014/main" id="{72289478-2C67-0109-5E7D-362BFF6768E2}"/>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B9DF8C83-0D3A-F27B-596D-565BEEAD2899}"/>
              </a:ext>
            </a:extLst>
          </p:cNvPr>
          <p:cNvSpPr>
            <a:spLocks noGrp="1"/>
          </p:cNvSpPr>
          <p:nvPr>
            <p:ph idx="14"/>
          </p:nvPr>
        </p:nvSpPr>
        <p:spPr>
          <a:xfrm>
            <a:off x="3203575" y="842963"/>
            <a:ext cx="5472113" cy="3601614"/>
          </a:xfrm>
        </p:spPr>
        <p:txBody>
          <a:bodyPr/>
          <a:lstStyle/>
          <a:p>
            <a:r>
              <a:rPr lang="en-US" altLang="ja-JP" dirty="0"/>
              <a:t>Paul A. M. Dirac</a:t>
            </a:r>
          </a:p>
          <a:p>
            <a:r>
              <a:rPr lang="ja-JP" altLang="en-US" dirty="0"/>
              <a:t>“</a:t>
            </a:r>
            <a:r>
              <a:rPr lang="en-US" altLang="ja-JP" dirty="0"/>
              <a:t>Quantum Mechanics of</a:t>
            </a:r>
            <a:br>
              <a:rPr lang="en-US" altLang="ja-JP" dirty="0"/>
            </a:br>
            <a:r>
              <a:rPr lang="en-US" altLang="ja-JP" dirty="0"/>
              <a:t> </a:t>
            </a:r>
            <a:r>
              <a:rPr lang="ja-JP" altLang="en-US" dirty="0"/>
              <a:t>　</a:t>
            </a:r>
            <a:r>
              <a:rPr lang="en-US" altLang="ja-JP" dirty="0"/>
              <a:t> Many-Electron Systems” (1929) </a:t>
            </a:r>
            <a:r>
              <a:rPr lang="ja-JP" altLang="en-US" dirty="0"/>
              <a:t>より</a:t>
            </a:r>
            <a:endParaRPr lang="en-US" altLang="ja-JP" dirty="0"/>
          </a:p>
          <a:p>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ja-JP" altLang="en-US" dirty="0"/>
          </a:p>
          <a:p>
            <a:r>
              <a:rPr lang="ja-JP" altLang="en-US" dirty="0"/>
              <a:t>分子の</a:t>
            </a:r>
            <a:r>
              <a:rPr lang="en-US" altLang="ja-JP" dirty="0"/>
              <a:t>Schrodinger</a:t>
            </a:r>
            <a:r>
              <a:rPr lang="ja-JP" altLang="en-US" dirty="0"/>
              <a:t>方程式を解きたい</a:t>
            </a:r>
            <a:r>
              <a:rPr lang="en-US" altLang="ja-JP" dirty="0"/>
              <a:t>, </a:t>
            </a:r>
            <a:r>
              <a:rPr lang="ja-JP" altLang="en-US" dirty="0"/>
              <a:t>つまり厳密な固有関数とエネルギー固有値が欲しい</a:t>
            </a:r>
            <a:r>
              <a:rPr lang="en-US" altLang="ja-JP" dirty="0"/>
              <a:t>. </a:t>
            </a:r>
            <a:r>
              <a:rPr lang="ja-JP" altLang="en-US" dirty="0"/>
              <a:t>固有関数からはいろいろな物理量の期待値が計算できる</a:t>
            </a:r>
            <a:r>
              <a:rPr lang="en-US" altLang="ja-JP" dirty="0"/>
              <a:t>.</a:t>
            </a:r>
            <a:r>
              <a:rPr lang="ja-JP" altLang="en-US" dirty="0"/>
              <a:t> でも難しくて解けないので</a:t>
            </a:r>
            <a:r>
              <a:rPr lang="en-US" altLang="ja-JP" dirty="0"/>
              <a:t>, </a:t>
            </a:r>
            <a:r>
              <a:rPr lang="ja-JP" altLang="en-US" dirty="0"/>
              <a:t>近似的に解く手法を開発してきた</a:t>
            </a:r>
            <a:r>
              <a:rPr lang="en-US" altLang="ja-JP" dirty="0"/>
              <a:t>.</a:t>
            </a:r>
          </a:p>
        </p:txBody>
      </p:sp>
      <p:sp>
        <p:nvSpPr>
          <p:cNvPr id="3" name="タイトル 2">
            <a:extLst>
              <a:ext uri="{FF2B5EF4-FFF2-40B4-BE49-F238E27FC236}">
                <a16:creationId xmlns:a16="http://schemas.microsoft.com/office/drawing/2014/main" id="{F3CFA558-ECF7-F8EA-9F52-CE07A371B546}"/>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1857A54C-6A52-964D-933D-EBE8FC9FF898}"/>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E3C81CE-CCED-C4CB-783C-1E0E8358AA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1753705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548EBEB-8055-DF3E-EC5D-3F9D6B73F4A4}"/>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D0405400-45F3-1880-62CB-78DFD43344F1}"/>
              </a:ext>
            </a:extLst>
          </p:cNvPr>
          <p:cNvSpPr>
            <a:spLocks noGrp="1"/>
          </p:cNvSpPr>
          <p:nvPr>
            <p:ph idx="1"/>
          </p:nvPr>
        </p:nvSpPr>
        <p:spPr>
          <a:xfrm>
            <a:off x="468313" y="842963"/>
            <a:ext cx="2735262" cy="3610847"/>
          </a:xfrm>
        </p:spPr>
        <p:txBody>
          <a:bodyPr/>
          <a:lstStyle/>
          <a:p>
            <a:r>
              <a:rPr lang="ja-JP" altLang="en-US" dirty="0"/>
              <a:t>様々な汎関数が考案され</a:t>
            </a:r>
            <a:r>
              <a:rPr lang="en-US" altLang="ja-JP" dirty="0"/>
              <a:t>, </a:t>
            </a:r>
            <a:r>
              <a:rPr lang="ja-JP" altLang="en-US" dirty="0"/>
              <a:t>改良が進められている</a:t>
            </a:r>
            <a:r>
              <a:rPr lang="en-US" altLang="ja-JP" dirty="0"/>
              <a:t>. </a:t>
            </a:r>
            <a:r>
              <a:rPr lang="ja-JP" altLang="en-US" dirty="0"/>
              <a:t>例えば先ほどの</a:t>
            </a:r>
            <a:r>
              <a:rPr lang="en-US" altLang="ja-JP" dirty="0"/>
              <a:t>CAM-B3LYP</a:t>
            </a:r>
            <a:r>
              <a:rPr lang="ja-JP" altLang="en-US" dirty="0"/>
              <a:t>は</a:t>
            </a:r>
            <a:r>
              <a:rPr lang="en-US" altLang="ja-JP" dirty="0"/>
              <a:t>B3LYP</a:t>
            </a:r>
            <a:r>
              <a:rPr lang="ja-JP" altLang="en-US" dirty="0"/>
              <a:t>に長距離補正を与えたものである</a:t>
            </a:r>
            <a:r>
              <a:rPr lang="en-US" altLang="ja-JP" dirty="0"/>
              <a:t>. </a:t>
            </a:r>
            <a:r>
              <a:rPr lang="ja-JP" altLang="en-US" dirty="0"/>
              <a:t>また</a:t>
            </a:r>
            <a:r>
              <a:rPr lang="en-US" altLang="ja-JP" dirty="0"/>
              <a:t>, </a:t>
            </a:r>
            <a:r>
              <a:rPr lang="ja-JP" altLang="en-US" dirty="0"/>
              <a:t>次のキーワードによって分散力補正を与えることができる</a:t>
            </a:r>
            <a:r>
              <a:rPr lang="en-US" altLang="ja-JP" dirty="0"/>
              <a:t>.</a:t>
            </a:r>
          </a:p>
          <a:p>
            <a:pPr algn="ctr"/>
            <a:r>
              <a:rPr lang="en-US" altLang="ja-JP" dirty="0"/>
              <a:t>`</a:t>
            </a:r>
            <a:r>
              <a:rPr lang="en-US" altLang="ja-JP" dirty="0" err="1"/>
              <a:t>EmpiricalDispersion</a:t>
            </a:r>
            <a:r>
              <a:rPr lang="en-US" altLang="ja-JP" dirty="0"/>
              <a:t>=GD3BJ`</a:t>
            </a:r>
          </a:p>
          <a:p>
            <a:r>
              <a:rPr lang="ja-JP" altLang="en-US" dirty="0"/>
              <a:t>これは水素結合や弱い相互作用によって形作られるような系において有効であるとされる</a:t>
            </a:r>
            <a:r>
              <a:rPr lang="en-US" altLang="ja-JP" dirty="0"/>
              <a:t>. </a:t>
            </a:r>
            <a:r>
              <a:rPr lang="ja-JP" altLang="en-US" dirty="0"/>
              <a:t>たしかに</a:t>
            </a:r>
            <a:r>
              <a:rPr lang="en-US" altLang="ja-JP" dirty="0"/>
              <a:t>, He</a:t>
            </a:r>
            <a:r>
              <a:rPr lang="ja-JP" altLang="en-US" dirty="0"/>
              <a:t>₂や</a:t>
            </a:r>
            <a:r>
              <a:rPr lang="en-US" altLang="ja-JP" dirty="0"/>
              <a:t>Ne</a:t>
            </a:r>
            <a:r>
              <a:rPr lang="ja-JP" altLang="en-US" dirty="0"/>
              <a:t>₂のようなファンデルワールス分子において</a:t>
            </a:r>
            <a:r>
              <a:rPr lang="en-US" altLang="ja-JP" dirty="0"/>
              <a:t>, CAM-B3LYP</a:t>
            </a:r>
            <a:r>
              <a:rPr lang="ja-JP" altLang="en-US" dirty="0"/>
              <a:t>は</a:t>
            </a:r>
            <a:r>
              <a:rPr lang="en-US" altLang="ja-JP" dirty="0"/>
              <a:t>B3LYP</a:t>
            </a:r>
            <a:r>
              <a:rPr lang="ja-JP" altLang="en-US" dirty="0"/>
              <a:t>よりも正確な平衡結合長を与えている</a:t>
            </a:r>
            <a:r>
              <a:rPr lang="en-US" altLang="ja-JP" dirty="0"/>
              <a:t>.</a:t>
            </a:r>
          </a:p>
        </p:txBody>
      </p:sp>
      <p:sp>
        <p:nvSpPr>
          <p:cNvPr id="4" name="テキスト プレースホルダー 3">
            <a:extLst>
              <a:ext uri="{FF2B5EF4-FFF2-40B4-BE49-F238E27FC236}">
                <a16:creationId xmlns:a16="http://schemas.microsoft.com/office/drawing/2014/main" id="{79600A56-7202-EBBF-1E6B-7D61C7D9D50D}"/>
              </a:ext>
            </a:extLst>
          </p:cNvPr>
          <p:cNvSpPr>
            <a:spLocks noGrp="1"/>
          </p:cNvSpPr>
          <p:nvPr>
            <p:ph type="body" sz="quarter" idx="13"/>
          </p:nvPr>
        </p:nvSpPr>
        <p:spPr>
          <a:xfrm>
            <a:off x="0" y="4675500"/>
            <a:ext cx="9144000" cy="468000"/>
          </a:xfrm>
        </p:spPr>
        <p:txBody>
          <a:bodyPr/>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https://www.kspub.co.jp/book/detail/1532809.html</a:t>
            </a:r>
          </a:p>
          <a:p>
            <a:r>
              <a:rPr lang="en-US" altLang="ja-JP" dirty="0"/>
              <a:t>https://gaussian.com/dft/</a:t>
            </a:r>
          </a:p>
          <a:p>
            <a:r>
              <a:rPr lang="en-US" altLang="ja-JP" dirty="0"/>
              <a:t>https://www2.riken.jp/qcl/members/tsuneda/web/dft05-sec3.pdf</a:t>
            </a:r>
            <a:endParaRPr lang="ja-JP" altLang="en-US" dirty="0"/>
          </a:p>
        </p:txBody>
      </p:sp>
      <p:pic>
        <p:nvPicPr>
          <p:cNvPr id="15" name="コンテンツ プレースホルダー 14">
            <a:extLst>
              <a:ext uri="{FF2B5EF4-FFF2-40B4-BE49-F238E27FC236}">
                <a16:creationId xmlns:a16="http://schemas.microsoft.com/office/drawing/2014/main" id="{051762B4-D022-95C6-0748-C009152FEA23}"/>
              </a:ext>
            </a:extLst>
          </p:cNvPr>
          <p:cNvPicPr>
            <a:picLocks noGrp="1" noChangeAspect="1"/>
          </p:cNvPicPr>
          <p:nvPr>
            <p:ph idx="14"/>
          </p:nvPr>
        </p:nvPicPr>
        <p:blipFill>
          <a:blip r:embed="rId2"/>
          <a:stretch>
            <a:fillRect/>
          </a:stretch>
        </p:blipFill>
        <p:spPr>
          <a:xfrm>
            <a:off x="3346450" y="842963"/>
            <a:ext cx="5186362" cy="3457575"/>
          </a:xfrm>
        </p:spPr>
      </p:pic>
      <p:sp>
        <p:nvSpPr>
          <p:cNvPr id="6" name="タイトル 5">
            <a:extLst>
              <a:ext uri="{FF2B5EF4-FFF2-40B4-BE49-F238E27FC236}">
                <a16:creationId xmlns:a16="http://schemas.microsoft.com/office/drawing/2014/main" id="{38442BFB-F09A-869C-8A7B-2CEB3201F810}"/>
              </a:ext>
            </a:extLst>
          </p:cNvPr>
          <p:cNvSpPr>
            <a:spLocks noGrp="1"/>
          </p:cNvSpPr>
          <p:nvPr>
            <p:ph type="title"/>
          </p:nvPr>
        </p:nvSpPr>
        <p:spPr>
          <a:xfrm>
            <a:off x="0" y="0"/>
            <a:ext cx="9144000" cy="468000"/>
          </a:xfrm>
        </p:spPr>
        <p:txBody>
          <a:bodyPr/>
          <a:lstStyle/>
          <a:p>
            <a:r>
              <a:rPr lang="ja-JP" altLang="en-US" dirty="0"/>
              <a:t>いろいろな補正</a:t>
            </a:r>
          </a:p>
        </p:txBody>
      </p:sp>
      <p:sp>
        <p:nvSpPr>
          <p:cNvPr id="7" name="スライド番号プレースホルダー 6">
            <a:extLst>
              <a:ext uri="{FF2B5EF4-FFF2-40B4-BE49-F238E27FC236}">
                <a16:creationId xmlns:a16="http://schemas.microsoft.com/office/drawing/2014/main" id="{4671BD6B-0E81-1BB5-5DE2-721F315FCFA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59</a:t>
            </a:fld>
            <a:endParaRPr lang="ja-JP" altLang="en-US" dirty="0"/>
          </a:p>
        </p:txBody>
      </p:sp>
    </p:spTree>
    <p:extLst>
      <p:ext uri="{BB962C8B-B14F-4D97-AF65-F5344CB8AC3E}">
        <p14:creationId xmlns:p14="http://schemas.microsoft.com/office/powerpoint/2010/main" val="3404778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6. </a:t>
            </a:r>
            <a:r>
              <a:rPr lang="ja-JP" altLang="en-US" dirty="0"/>
              <a:t>構造最適化</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Gaussian16</a:t>
            </a:r>
            <a:r>
              <a:rPr lang="ja-JP" altLang="en-US" dirty="0"/>
              <a:t>では簡単にポテンシャルエネルギー曲面の極小値を求めることができる</a:t>
            </a:r>
            <a:r>
              <a:rPr lang="en-US" altLang="ja-JP" dirty="0"/>
              <a:t>. </a:t>
            </a:r>
            <a:r>
              <a:rPr lang="ja-JP" altLang="en-US" dirty="0"/>
              <a:t>このような</a:t>
            </a:r>
            <a:r>
              <a:rPr lang="en-US" altLang="ja-JP" dirty="0"/>
              <a:t>, </a:t>
            </a:r>
            <a:r>
              <a:rPr lang="ja-JP" altLang="en-US" dirty="0"/>
              <a:t>全エネルギーを最も低くするような原子核の位置</a:t>
            </a:r>
            <a:r>
              <a:rPr lang="en-US" altLang="ja-JP" dirty="0"/>
              <a:t>(</a:t>
            </a:r>
            <a:r>
              <a:rPr lang="ja-JP" altLang="en-US" dirty="0"/>
              <a:t>分子構造</a:t>
            </a:r>
            <a:r>
              <a:rPr lang="en-US" altLang="ja-JP" dirty="0"/>
              <a:t>)</a:t>
            </a:r>
            <a:r>
              <a:rPr lang="ja-JP" altLang="en-US" dirty="0"/>
              <a:t>を求めることを</a:t>
            </a:r>
            <a:r>
              <a:rPr lang="en-US" altLang="ja-JP" dirty="0"/>
              <a:t>, </a:t>
            </a:r>
            <a:r>
              <a:rPr lang="ja-JP" altLang="en-US" dirty="0"/>
              <a:t>構造最適化という</a:t>
            </a:r>
            <a:r>
              <a:rPr lang="en-US" altLang="ja-JP" dirty="0"/>
              <a:t>.</a:t>
            </a:r>
            <a:endParaRPr lang="ja-JP" altLang="en-US" dirty="0"/>
          </a:p>
        </p:txBody>
      </p:sp>
    </p:spTree>
    <p:extLst>
      <p:ext uri="{BB962C8B-B14F-4D97-AF65-F5344CB8AC3E}">
        <p14:creationId xmlns:p14="http://schemas.microsoft.com/office/powerpoint/2010/main" val="81317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C78-A9A1-AA93-9371-3473254EA7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8E401E-5B52-4F55-3C9A-F05F209001B9}"/>
              </a:ext>
            </a:extLst>
          </p:cNvPr>
          <p:cNvSpPr>
            <a:spLocks noGrp="1"/>
          </p:cNvSpPr>
          <p:nvPr>
            <p:ph type="title"/>
          </p:nvPr>
        </p:nvSpPr>
        <p:spPr/>
        <p:txBody>
          <a:bodyPr/>
          <a:lstStyle/>
          <a:p>
            <a:r>
              <a:rPr lang="ja-JP" altLang="en-US" dirty="0"/>
              <a:t>ポテンシャルエネルギー曲線と構造最適化</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11635D28-5A47-8AE8-2289-3DC991EE673A}"/>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F2FE0457-16D1-E9A4-2E1F-A301926A010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B08FF88E-9E1D-FCEE-24D3-7A3469BE65E1}"/>
                  </a:ext>
                </a:extLst>
              </p:cNvPr>
              <p:cNvSpPr>
                <a:spLocks noGrp="1"/>
              </p:cNvSpPr>
              <p:nvPr>
                <p:ph idx="14"/>
              </p:nvPr>
            </p:nvSpPr>
            <p:spPr>
              <a:xfrm>
                <a:off x="457150" y="3074963"/>
                <a:ext cx="4025813" cy="1293290"/>
              </a:xfrm>
            </p:spPr>
            <p:txBody>
              <a:bodyPr/>
              <a:lstStyle/>
              <a:p>
                <a:pPr>
                  <a:lnSpc>
                    <a:spcPct val="200000"/>
                  </a:lnSpc>
                </a:pPr>
                <a:r>
                  <a:rPr lang="en-US" altLang="ja-JP" dirty="0" err="1"/>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86CA49B2-C78B-44AF-B53A-E4F0C9B78A2A}"/>
                  </a:ext>
                </a:extLst>
              </p:cNvPr>
              <p:cNvSpPr>
                <a:spLocks noGrp="1" noRot="1" noChangeAspect="1" noMove="1" noResize="1" noEditPoints="1" noAdjustHandles="1" noChangeArrowheads="1" noChangeShapeType="1" noTextEdit="1"/>
              </p:cNvSpPr>
              <p:nvPr>
                <p:ph idx="14"/>
              </p:nvPr>
            </p:nvSpPr>
            <p:spPr>
              <a:xfrm>
                <a:off x="457150" y="3074963"/>
                <a:ext cx="4025813" cy="1293290"/>
              </a:xfrm>
              <a:blipFill>
                <a:blip r:embed="rId11"/>
                <a:stretch>
                  <a:fillRect b="-2347"/>
                </a:stretch>
              </a:blipFill>
            </p:spPr>
            <p:txBody>
              <a:bodyPr/>
              <a:lstStyle/>
              <a:p>
                <a:r>
                  <a:rPr lang="ja-JP" altLang="en-US">
                    <a:noFill/>
                  </a:rPr>
                  <a:t> </a:t>
                </a:r>
              </a:p>
            </p:txBody>
          </p:sp>
        </mc:Fallback>
      </mc:AlternateContent>
      <p:pic>
        <p:nvPicPr>
          <p:cNvPr id="24" name="コンテンツ プレースホルダー 23">
            <a:extLst>
              <a:ext uri="{FF2B5EF4-FFF2-40B4-BE49-F238E27FC236}">
                <a16:creationId xmlns:a16="http://schemas.microsoft.com/office/drawing/2014/main" id="{7299C06A-826B-357F-7B6F-D4B5B444B192}"/>
              </a:ext>
            </a:extLst>
          </p:cNvPr>
          <p:cNvPicPr>
            <a:picLocks noGrp="1" noChangeAspect="1"/>
          </p:cNvPicPr>
          <p:nvPr>
            <p:ph idx="15"/>
          </p:nvPr>
        </p:nvPicPr>
        <p:blipFill>
          <a:blip r:embed="rId12">
            <a:extLst>
              <a:ext uri="{96DAC541-7B7A-43D3-8B79-37D633B846F1}">
                <asvg:svgBlip xmlns:asvg="http://schemas.microsoft.com/office/drawing/2016/SVG/main" r:embed="rId13"/>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315CE9CE-F06E-8FE7-485C-06204FF1AE9D}"/>
              </a:ext>
            </a:extLst>
          </p:cNvPr>
          <p:cNvSpPr>
            <a:spLocks noGrp="1"/>
          </p:cNvSpPr>
          <p:nvPr>
            <p:ph type="sldNum" sz="quarter" idx="16"/>
          </p:nvPr>
        </p:nvSpPr>
        <p:spPr/>
        <p:txBody>
          <a:bodyPr/>
          <a:lstStyle/>
          <a:p>
            <a:fld id="{44CC7441-4F6D-4D99-AEAC-28C0433C7008}" type="slidenum">
              <a:rPr lang="ja-JP" altLang="en-US" smtClean="0"/>
              <a:pPr/>
              <a:t>61</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9D7325-AA61-FF38-7DE9-D5C5036786D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5F858B9-54A8-4D45-8D13-C23CA0D6B5E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7AA48FA-460D-5093-36B8-1C2D4093A8A1}"/>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6651FE1-6F94-09F4-724D-0181DF5DBAE4}"/>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C42B13B-32E5-9C90-F865-860980E36870}"/>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F51DA59-C266-DDA3-E2E5-5BA7819521EA}"/>
              </a:ext>
            </a:extLst>
          </p:cNvPr>
          <p:cNvSpPr txBox="1"/>
          <p:nvPr/>
        </p:nvSpPr>
        <p:spPr>
          <a:xfrm>
            <a:off x="5250882" y="3776990"/>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F0F8EB-B223-A865-44B1-566328CEA912}"/>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BD2AD757-4967-5DAF-AF56-8FDA959DE790}"/>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F4B25388-5F9D-BF4E-8ECC-106CE9812816}"/>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DB1F8E-DC4A-EA96-6DB7-2592DAA52D97}"/>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55E3173-A3F5-9B30-2BEB-4A444F44307C}"/>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78A37B-BCC2-ECF0-583B-03AEC7F9B45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5FFFBFEC-0B47-B5A3-9770-E26409F7846F}"/>
              </a:ext>
            </a:extLst>
          </p:cNvPr>
          <p:cNvSpPr txBox="1"/>
          <p:nvPr/>
        </p:nvSpPr>
        <p:spPr>
          <a:xfrm>
            <a:off x="3207796" y="971944"/>
            <a:ext cx="1248629" cy="246221"/>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B269288D-1B55-A0A6-0B7C-1826F36AD6A6}"/>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CD281A7C-C2F0-732F-71B2-807DA991041F}"/>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solidFill>
                  <a:schemeClr val="accent4"/>
                </a:solidFill>
              </a:rPr>
              <a:t>構造最適化</a:t>
            </a:r>
            <a:r>
              <a:rPr kumimoji="1" lang="en-US" altLang="ja-JP" sz="1100" dirty="0">
                <a:solidFill>
                  <a:schemeClr val="accent4"/>
                </a:solidFill>
              </a:rPr>
              <a:t>(OPT)</a:t>
            </a:r>
            <a:r>
              <a:rPr kumimoji="1" lang="ja-JP" altLang="en-US" sz="1100" dirty="0">
                <a:solidFill>
                  <a:schemeClr val="accent4"/>
                </a:solidFill>
              </a:rPr>
              <a:t>で</a:t>
            </a:r>
            <a:endParaRPr kumimoji="1" lang="en-US" altLang="ja-JP" sz="1100" dirty="0">
              <a:solidFill>
                <a:schemeClr val="accent4"/>
              </a:solidFill>
            </a:endParaRPr>
          </a:p>
          <a:p>
            <a:r>
              <a:rPr kumimoji="1" lang="ja-JP" altLang="en-US" sz="1100" dirty="0">
                <a:solidFill>
                  <a:schemeClr val="accent4"/>
                </a:solidFill>
              </a:rPr>
              <a:t>得られるエネルギー</a:t>
            </a:r>
            <a:r>
              <a:rPr kumimoji="1" lang="en-US" altLang="ja-JP" sz="1100" dirty="0">
                <a:solidFill>
                  <a:schemeClr val="accent4"/>
                </a:solidFill>
              </a:rPr>
              <a:t>.</a:t>
            </a:r>
          </a:p>
          <a:p>
            <a:r>
              <a:rPr kumimoji="1" lang="ja-JP" altLang="en-US" sz="1100" dirty="0">
                <a:solidFill>
                  <a:schemeClr val="accent4"/>
                </a:solidFill>
              </a:rPr>
              <a:t>核の運動はまだ含ま</a:t>
            </a:r>
            <a:br>
              <a:rPr kumimoji="1" lang="en-US" altLang="ja-JP" sz="1100" dirty="0">
                <a:solidFill>
                  <a:schemeClr val="accent4"/>
                </a:solidFill>
              </a:rPr>
            </a:br>
            <a:r>
              <a:rPr kumimoji="1" lang="ja-JP" altLang="en-US" sz="1100" dirty="0">
                <a:solidFill>
                  <a:schemeClr val="accent4"/>
                </a:solidFill>
              </a:rPr>
              <a:t>れていないので注意！</a:t>
            </a:r>
          </a:p>
        </p:txBody>
      </p:sp>
      <p:cxnSp>
        <p:nvCxnSpPr>
          <p:cNvPr id="25" name="直線矢印コネクタ 24">
            <a:extLst>
              <a:ext uri="{FF2B5EF4-FFF2-40B4-BE49-F238E27FC236}">
                <a16:creationId xmlns:a16="http://schemas.microsoft.com/office/drawing/2014/main" id="{18BE664C-6D67-0193-6A3C-BD38D13B2D1F}"/>
              </a:ext>
            </a:extLst>
          </p:cNvPr>
          <p:cNvCxnSpPr>
            <a:cxnSpLocks/>
          </p:cNvCxnSpPr>
          <p:nvPr/>
        </p:nvCxnSpPr>
        <p:spPr>
          <a:xfrm flipH="1">
            <a:off x="6086062" y="3590004"/>
            <a:ext cx="1148587" cy="3968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EA5C48E2-6A1B-586F-A3C7-4E0FC89BD33F}"/>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ッター プレースホルダー 7">
            <a:extLst>
              <a:ext uri="{FF2B5EF4-FFF2-40B4-BE49-F238E27FC236}">
                <a16:creationId xmlns:a16="http://schemas.microsoft.com/office/drawing/2014/main" id="{885C6B7C-4BBB-0054-F30F-D1E1E589CE71}"/>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92147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659383507"/>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tx1"/>
                          </a:solidFill>
                        </a:rPr>
                        <a:t>STO-3G</a:t>
                      </a:r>
                      <a:r>
                        <a:rPr kumimoji="1" lang="pt-BR" altLang="ja-JP" sz="1400" dirty="0"/>
                        <a:t> </a:t>
                      </a:r>
                      <a:r>
                        <a:rPr kumimoji="1" lang="pt-BR" altLang="ja-JP" sz="1400" b="1" dirty="0">
                          <a:solidFill>
                            <a:schemeClr val="accent4"/>
                          </a:solidFill>
                        </a:rPr>
                        <a:t>OPT</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“SCF Done”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062968484"/>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062968484"/>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0169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のエネルギー</a:t>
            </a:r>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62</a:t>
            </a:fld>
            <a:endParaRPr kumimoji="1" lang="ja-JP" altLang="en-US" dirty="0"/>
          </a:p>
        </p:txBody>
      </p:sp>
      <p:sp>
        <p:nvSpPr>
          <p:cNvPr id="12" name="正方形/長方形 1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4C32CAE7-84F1-FD11-742F-1C0821EFBFE8}"/>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5C1214FE-0BE7-49C3-E3C3-61593D327576}"/>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
        <p:nvSpPr>
          <p:cNvPr id="6" name="テキスト ボックス 5">
            <a:extLst>
              <a:ext uri="{FF2B5EF4-FFF2-40B4-BE49-F238E27FC236}">
                <a16:creationId xmlns:a16="http://schemas.microsoft.com/office/drawing/2014/main" id="{1492D2C0-7319-B58D-A92E-3AC1E6B94302}"/>
              </a:ext>
            </a:extLst>
          </p:cNvPr>
          <p:cNvSpPr txBox="1"/>
          <p:nvPr/>
        </p:nvSpPr>
        <p:spPr>
          <a:xfrm>
            <a:off x="468313" y="3983003"/>
            <a:ext cx="8207374" cy="492443"/>
          </a:xfrm>
          <a:prstGeom prst="rect">
            <a:avLst/>
          </a:prstGeom>
          <a:noFill/>
        </p:spPr>
        <p:txBody>
          <a:bodyPr wrap="square">
            <a:spAutoFit/>
          </a:bodyPr>
          <a:lstStyle/>
          <a:p>
            <a:pPr algn="ctr"/>
            <a:r>
              <a:rPr kumimoji="1" lang="ja-JP" altLang="en-US" sz="1300" b="1" dirty="0">
                <a:solidFill>
                  <a:schemeClr val="accent4"/>
                </a:solidFill>
              </a:rPr>
              <a:t>初期構造によってはローカルミニマムに収束してしまう可能性もあるが</a:t>
            </a:r>
            <a:r>
              <a:rPr kumimoji="1" lang="en-US" altLang="ja-JP" sz="1300" b="1" dirty="0">
                <a:solidFill>
                  <a:schemeClr val="accent4"/>
                </a:solidFill>
              </a:rPr>
              <a:t>, </a:t>
            </a:r>
            <a:r>
              <a:rPr kumimoji="1" lang="ja-JP" altLang="en-US" sz="1300" b="1" dirty="0">
                <a:solidFill>
                  <a:schemeClr val="accent4"/>
                </a:solidFill>
              </a:rPr>
              <a:t>これまでのように距離によって</a:t>
            </a:r>
            <a:br>
              <a:rPr kumimoji="1" lang="en-US" altLang="ja-JP" sz="1300" b="1" dirty="0">
                <a:solidFill>
                  <a:schemeClr val="accent4"/>
                </a:solidFill>
              </a:rPr>
            </a:br>
            <a:r>
              <a:rPr kumimoji="1" lang="ja-JP" altLang="en-US" sz="1300" b="1" dirty="0">
                <a:solidFill>
                  <a:schemeClr val="accent4"/>
                </a:solidFill>
              </a:rPr>
              <a:t>異なる結果を与えることはない</a:t>
            </a:r>
            <a:r>
              <a:rPr kumimoji="1" lang="en-US" altLang="ja-JP" sz="1300" b="1" dirty="0">
                <a:solidFill>
                  <a:schemeClr val="accent4"/>
                </a:solidFill>
              </a:rPr>
              <a:t>, </a:t>
            </a:r>
            <a:r>
              <a:rPr kumimoji="1" lang="ja-JP" altLang="en-US" sz="1300" b="1" dirty="0">
                <a:solidFill>
                  <a:schemeClr val="accent4"/>
                </a:solidFill>
              </a:rPr>
              <a:t>つまり計算結果に一意性が生まれることによって格段に議論しやすくなる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7691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435803161"/>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tx1"/>
                          </a:solidFill>
                        </a:rPr>
                        <a:t>STO-3G </a:t>
                      </a:r>
                      <a:r>
                        <a:rPr kumimoji="1" lang="pt-BR" altLang="ja-JP" sz="1400" b="1" dirty="0">
                          <a:solidFill>
                            <a:schemeClr val="accent4"/>
                          </a:solidFill>
                        </a:rPr>
                        <a:t>OPT</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R1”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p.224</a:t>
                </a:r>
                <a:r>
                  <a:rPr lang="en-US" altLang="ja-JP" kern="100" dirty="0">
                    <a:effectLst/>
                  </a:rPr>
                  <a:t> </a:t>
                </a:r>
                <a:r>
                  <a:rPr lang="ja-JP" altLang="en-US" kern="100" dirty="0">
                    <a:effectLst/>
                  </a:rPr>
                  <a:t>表</a:t>
                </a:r>
                <a:r>
                  <a:rPr lang="en-US" altLang="ja-JP" kern="100" dirty="0">
                    <a:effectLst/>
                  </a:rPr>
                  <a:t>3.18</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869954528"/>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869954528"/>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80169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a:t>
            </a:r>
          </a:p>
        </p:txBody>
      </p:sp>
      <p:sp>
        <p:nvSpPr>
          <p:cNvPr id="12" name="スライド番号プレースホルダー 2">
            <a:extLst>
              <a:ext uri="{FF2B5EF4-FFF2-40B4-BE49-F238E27FC236}">
                <a16:creationId xmlns:a16="http://schemas.microsoft.com/office/drawing/2014/main" id="{48A09F2C-49F8-41D4-B38F-B15DBA210401}"/>
              </a:ext>
            </a:extLst>
          </p:cNvPr>
          <p:cNvSpPr>
            <a:spLocks noGrp="1"/>
          </p:cNvSpPr>
          <p:nvPr>
            <p:ph type="sldNum" sz="quarter" idx="15"/>
          </p:nvPr>
        </p:nvSpPr>
        <p:spPr/>
        <p:txBody>
          <a:bodyPr/>
          <a:lstStyle/>
          <a:p>
            <a:fld id="{44CC7441-4F6D-4D99-AEAC-28C0433C7008}" type="slidenum">
              <a:rPr kumimoji="1" lang="ja-JP" altLang="en-US" smtClean="0"/>
              <a:pPr/>
              <a:t>63</a:t>
            </a:fld>
            <a:endParaRPr kumimoji="1" lang="ja-JP" altLang="en-US" dirty="0"/>
          </a:p>
        </p:txBody>
      </p:sp>
      <p:sp>
        <p:nvSpPr>
          <p:cNvPr id="10" name="正方形/長方形 9">
            <a:extLst>
              <a:ext uri="{FF2B5EF4-FFF2-40B4-BE49-F238E27FC236}">
                <a16:creationId xmlns:a16="http://schemas.microsoft.com/office/drawing/2014/main" id="{06E36881-D0D7-436C-9050-7C90CCAEC51F}"/>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02814586-161A-16DE-3EB3-9EB0DBB45EC5}"/>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51C504D9-F427-285E-788A-D910A320ED99}"/>
              </a:ext>
            </a:extLst>
          </p:cNvPr>
          <p:cNvSpPr txBox="1"/>
          <p:nvPr/>
        </p:nvSpPr>
        <p:spPr>
          <a:xfrm>
            <a:off x="2906829" y="3917478"/>
            <a:ext cx="5768858" cy="892552"/>
          </a:xfrm>
          <a:prstGeom prst="rect">
            <a:avLst/>
          </a:prstGeom>
          <a:noFill/>
        </p:spPr>
        <p:txBody>
          <a:bodyPr wrap="square">
            <a:spAutoFit/>
          </a:bodyPr>
          <a:lstStyle/>
          <a:p>
            <a:pPr algn="ctr"/>
            <a:r>
              <a:rPr kumimoji="1" lang="ja-JP" altLang="en-US" sz="1300" b="1" dirty="0">
                <a:solidFill>
                  <a:schemeClr val="accent4"/>
                </a:solidFill>
              </a:rPr>
              <a:t>インプットファイル中の</a:t>
            </a:r>
            <a:r>
              <a:rPr kumimoji="1" lang="en-US" altLang="ja-JP" sz="1300" b="1" dirty="0">
                <a:solidFill>
                  <a:schemeClr val="accent4"/>
                </a:solidFill>
              </a:rPr>
              <a:t>”Optimized Parameters”</a:t>
            </a:r>
            <a:r>
              <a:rPr kumimoji="1" lang="ja-JP" altLang="en-US" sz="1300" b="1" dirty="0">
                <a:solidFill>
                  <a:schemeClr val="accent4"/>
                </a:solidFill>
              </a:rPr>
              <a:t>という表を探そう</a:t>
            </a:r>
            <a:r>
              <a:rPr kumimoji="1" lang="en-US" altLang="ja-JP" sz="1300" b="1" dirty="0">
                <a:solidFill>
                  <a:schemeClr val="accent4"/>
                </a:solidFill>
              </a:rPr>
              <a:t>.</a:t>
            </a:r>
          </a:p>
          <a:p>
            <a:pPr algn="ctr"/>
            <a:r>
              <a:rPr kumimoji="1" lang="en-US" altLang="ja-JP" sz="1300" b="1" dirty="0">
                <a:solidFill>
                  <a:schemeClr val="accent4"/>
                </a:solidFill>
              </a:rPr>
              <a:t>“# HF/STO-3G OPT =</a:t>
            </a:r>
            <a:r>
              <a:rPr kumimoji="1" lang="en-US" altLang="ja-JP" sz="1300" b="1" dirty="0" err="1">
                <a:solidFill>
                  <a:schemeClr val="accent4"/>
                </a:solidFill>
              </a:rPr>
              <a:t>VeryTight</a:t>
            </a:r>
            <a:r>
              <a:rPr kumimoji="1" lang="en-US" altLang="ja-JP" sz="1300" b="1" dirty="0">
                <a:solidFill>
                  <a:schemeClr val="accent4"/>
                </a:solidFill>
              </a:rPr>
              <a:t> SCF=</a:t>
            </a:r>
            <a:r>
              <a:rPr kumimoji="1" lang="en-US" altLang="ja-JP" sz="1300" b="1" dirty="0" err="1">
                <a:solidFill>
                  <a:schemeClr val="accent4"/>
                </a:solidFill>
              </a:rPr>
              <a:t>VeryTight</a:t>
            </a:r>
            <a:r>
              <a:rPr kumimoji="1" lang="en-US" altLang="ja-JP" sz="1300" b="1" dirty="0">
                <a:solidFill>
                  <a:schemeClr val="accent4"/>
                </a:solidFill>
              </a:rPr>
              <a:t>”</a:t>
            </a:r>
          </a:p>
          <a:p>
            <a:pPr algn="ctr"/>
            <a:r>
              <a:rPr kumimoji="1" lang="en-US" altLang="ja-JP" sz="1300" b="1" dirty="0">
                <a:solidFill>
                  <a:schemeClr val="accent4"/>
                </a:solidFill>
              </a:rPr>
              <a:t>“# B3LYP/6-31G(</a:t>
            </a:r>
            <a:r>
              <a:rPr kumimoji="1" lang="en-US" altLang="ja-JP" sz="1300" b="1" dirty="0" err="1">
                <a:solidFill>
                  <a:schemeClr val="accent4"/>
                </a:solidFill>
              </a:rPr>
              <a:t>d,p</a:t>
            </a:r>
            <a:r>
              <a:rPr kumimoji="1" lang="en-US" altLang="ja-JP" sz="1300" b="1" dirty="0">
                <a:solidFill>
                  <a:schemeClr val="accent4"/>
                </a:solidFill>
              </a:rPr>
              <a:t>) OPT =</a:t>
            </a:r>
            <a:r>
              <a:rPr kumimoji="1" lang="en-US" altLang="ja-JP" sz="1300" b="1" dirty="0" err="1">
                <a:solidFill>
                  <a:schemeClr val="accent4"/>
                </a:solidFill>
              </a:rPr>
              <a:t>VeryTight</a:t>
            </a:r>
            <a:r>
              <a:rPr kumimoji="1" lang="en-US" altLang="ja-JP" sz="1300" b="1" dirty="0">
                <a:solidFill>
                  <a:schemeClr val="accent4"/>
                </a:solidFill>
              </a:rPr>
              <a:t> SCF=</a:t>
            </a:r>
            <a:r>
              <a:rPr kumimoji="1" lang="en-US" altLang="ja-JP" sz="1300" b="1" dirty="0" err="1">
                <a:solidFill>
                  <a:schemeClr val="accent4"/>
                </a:solidFill>
              </a:rPr>
              <a:t>VeryTight</a:t>
            </a:r>
            <a:r>
              <a:rPr kumimoji="1" lang="en-US" altLang="ja-JP" sz="1300" b="1" dirty="0">
                <a:solidFill>
                  <a:schemeClr val="accent4"/>
                </a:solidFill>
              </a:rPr>
              <a:t> Int=</a:t>
            </a:r>
            <a:r>
              <a:rPr kumimoji="1" lang="en-US" altLang="ja-JP" sz="1300" b="1" dirty="0" err="1">
                <a:solidFill>
                  <a:schemeClr val="accent4"/>
                </a:solidFill>
              </a:rPr>
              <a:t>UltraFine</a:t>
            </a:r>
            <a:r>
              <a:rPr kumimoji="1" lang="en-US" altLang="ja-JP" sz="1300" b="1" dirty="0">
                <a:solidFill>
                  <a:schemeClr val="accent4"/>
                </a:solidFill>
              </a:rPr>
              <a:t>”</a:t>
            </a:r>
          </a:p>
          <a:p>
            <a:pPr algn="ctr"/>
            <a:r>
              <a:rPr kumimoji="1" lang="ja-JP" altLang="en-US" sz="1300" b="1" dirty="0">
                <a:solidFill>
                  <a:schemeClr val="accent4"/>
                </a:solidFill>
              </a:rPr>
              <a:t>などのように収束判定を厳しくすることもできる</a:t>
            </a:r>
            <a:r>
              <a:rPr kumimoji="1" lang="en-US" altLang="ja-JP" sz="1300" b="1" dirty="0">
                <a:solidFill>
                  <a:schemeClr val="accent4"/>
                </a:solidFill>
              </a:rPr>
              <a:t>.</a:t>
            </a:r>
            <a:endParaRPr kumimoji="1" lang="ja-JP" altLang="en-US" sz="1300" b="1" dirty="0">
              <a:solidFill>
                <a:schemeClr val="accent4"/>
              </a:solidFill>
            </a:endParaRPr>
          </a:p>
        </p:txBody>
      </p:sp>
      <p:sp>
        <p:nvSpPr>
          <p:cNvPr id="7" name="テキスト ボックス 6">
            <a:extLst>
              <a:ext uri="{FF2B5EF4-FFF2-40B4-BE49-F238E27FC236}">
                <a16:creationId xmlns:a16="http://schemas.microsoft.com/office/drawing/2014/main" id="{B1776EE5-1915-ABA8-E187-7B8A54CEE3E6}"/>
              </a:ext>
            </a:extLst>
          </p:cNvPr>
          <p:cNvSpPr txBox="1"/>
          <p:nvPr/>
        </p:nvSpPr>
        <p:spPr>
          <a:xfrm>
            <a:off x="468313" y="3882975"/>
            <a:ext cx="2438516" cy="692497"/>
          </a:xfrm>
          <a:prstGeom prst="rect">
            <a:avLst/>
          </a:prstGeom>
          <a:solidFill>
            <a:srgbClr val="24292E"/>
          </a:solidFill>
        </p:spPr>
        <p:txBody>
          <a:bodyPr wrap="square">
            <a:spAutoFit/>
          </a:bodyPr>
          <a:lstStyle/>
          <a:p>
            <a:r>
              <a:rPr lang="en-US" altLang="ja-JP" sz="1300" dirty="0">
                <a:solidFill>
                  <a:srgbClr val="D4D4D4"/>
                </a:solidFill>
              </a:rPr>
              <a:t> ----------------------------</a:t>
            </a:r>
          </a:p>
          <a:p>
            <a:r>
              <a:rPr lang="en-US" altLang="ja-JP" sz="1300" dirty="0">
                <a:solidFill>
                  <a:srgbClr val="D4D4D4"/>
                </a:solidFill>
              </a:rPr>
              <a:t>!   Optimized Parameters   !</a:t>
            </a:r>
          </a:p>
          <a:p>
            <a:r>
              <a:rPr lang="en-US" altLang="ja-JP" sz="1300" dirty="0">
                <a:solidFill>
                  <a:srgbClr val="D4D4D4"/>
                </a:solidFill>
              </a:rPr>
              <a:t>! (Angstroms and Degrees)  !</a:t>
            </a:r>
            <a:endParaRPr lang="ja-JP" altLang="en-US" sz="1300" dirty="0">
              <a:solidFill>
                <a:srgbClr val="D4D4D4"/>
              </a:solidFill>
            </a:endParaRPr>
          </a:p>
        </p:txBody>
      </p:sp>
    </p:spTree>
    <p:extLst>
      <p:ext uri="{BB962C8B-B14F-4D97-AF65-F5344CB8AC3E}">
        <p14:creationId xmlns:p14="http://schemas.microsoft.com/office/powerpoint/2010/main" val="17141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94682851"/>
              </p:ext>
            </p:extLst>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r>
                        <a:rPr kumimoji="1" lang="pt-BR" altLang="ja-JP" sz="1400" dirty="0">
                          <a:solidFill>
                            <a:schemeClr val="accent4"/>
                          </a:solidFill>
                        </a:rPr>
                        <a:t>=Tight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r>
              <a:rPr lang="ja-JP" altLang="en-US" dirty="0"/>
              <a:t>オプションの詳細：</a:t>
            </a:r>
            <a:r>
              <a:rPr kumimoji="1" lang="en-US" altLang="ja-JP" dirty="0"/>
              <a:t>https://www.hpc.co.jp/chem/software/gaussian/help/keywords/opt/</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1" b="-7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収束判定オプション</a:t>
            </a:r>
          </a:p>
        </p:txBody>
      </p:sp>
      <p:sp>
        <p:nvSpPr>
          <p:cNvPr id="7" name="スライド番号プレースホルダー 2">
            <a:extLst>
              <a:ext uri="{FF2B5EF4-FFF2-40B4-BE49-F238E27FC236}">
                <a16:creationId xmlns:a16="http://schemas.microsoft.com/office/drawing/2014/main" id="{887E978C-CC81-429D-9027-752747868063}"/>
              </a:ext>
            </a:extLst>
          </p:cNvPr>
          <p:cNvSpPr>
            <a:spLocks noGrp="1"/>
          </p:cNvSpPr>
          <p:nvPr>
            <p:ph type="sldNum" sz="quarter" idx="15"/>
          </p:nvPr>
        </p:nvSpPr>
        <p:spPr/>
        <p:txBody>
          <a:bodyPr/>
          <a:lstStyle/>
          <a:p>
            <a:fld id="{44CC7441-4F6D-4D99-AEAC-28C0433C7008}" type="slidenum">
              <a:rPr kumimoji="1" lang="ja-JP" altLang="en-US" smtClean="0"/>
              <a:pPr/>
              <a:t>64</a:t>
            </a:fld>
            <a:endParaRPr kumimoji="1" lang="ja-JP" altLang="en-US" dirty="0"/>
          </a:p>
        </p:txBody>
      </p:sp>
      <p:sp>
        <p:nvSpPr>
          <p:cNvPr id="4" name="フッター プレースホルダー 3">
            <a:extLst>
              <a:ext uri="{FF2B5EF4-FFF2-40B4-BE49-F238E27FC236}">
                <a16:creationId xmlns:a16="http://schemas.microsoft.com/office/drawing/2014/main" id="{47C58158-38B9-C23B-1E31-D31EACEA779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535336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kumimoji="1" lang="ja-JP" altLang="en-US" dirty="0"/>
              <a:t>電子相関を取り込んだ場合</a:t>
            </a:r>
          </a:p>
        </p:txBody>
      </p:sp>
      <mc:AlternateContent xmlns:mc="http://schemas.openxmlformats.org/markup-compatibility/2006" xmlns:a14="http://schemas.microsoft.com/office/drawing/2010/main">
        <mc:Choice Requires="a14">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Choice>
        <mc:Fallback xmlns="">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74" b="-80461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1FF2E3D7-8824-CE9E-CE11-35C9DE5611D0}"/>
                  </a:ext>
                </a:extLst>
              </p:cNvPr>
              <p:cNvSpPr>
                <a:spLocks noGrp="1"/>
              </p:cNvSpPr>
              <p:nvPr>
                <p:ph type="body" sz="quarter" idx="13"/>
              </p:nvPr>
            </p:nvSpPr>
            <p:spPr/>
            <p:txBody>
              <a:bodyPr/>
              <a:lstStyle/>
              <a:p>
                <a:r>
                  <a:rPr kumimoji="1" lang="ja-JP" altLang="en-US" b="0" dirty="0"/>
                  <a:t>全て</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t>
                </a:r>
                <a:r>
                  <a:rPr lang="pl-PL" altLang="ja-JP" dirty="0"/>
                  <a:t>W. Kolos and L. Wolniewicz</a:t>
                </a:r>
                <a:r>
                  <a:rPr lang="en-US" altLang="ja-JP" dirty="0"/>
                  <a:t>, </a:t>
                </a:r>
                <a:r>
                  <a:rPr lang="de-DE" altLang="ja-JP" i="1" dirty="0"/>
                  <a:t>J. Chem. Phys</a:t>
                </a:r>
                <a:r>
                  <a:rPr lang="de-DE" altLang="ja-JP" dirty="0"/>
                  <a:t>. </a:t>
                </a:r>
                <a:r>
                  <a:rPr lang="de-DE" altLang="ja-JP" b="1" dirty="0"/>
                  <a:t>41</a:t>
                </a:r>
                <a:r>
                  <a:rPr lang="de-DE" altLang="ja-JP" dirty="0"/>
                  <a:t>, 3663 (1964); https://doi.org/10.1063/1.1725796</a:t>
                </a:r>
              </a:p>
              <a:p>
                <a:r>
                  <a:rPr lang="en-US" altLang="ja-JP" dirty="0"/>
                  <a:t>[2] D. B. Kinghorn, L. </a:t>
                </a:r>
                <a:r>
                  <a:rPr lang="en-US" altLang="ja-JP" dirty="0" err="1"/>
                  <a:t>Adamowicz</a:t>
                </a:r>
                <a:r>
                  <a:rPr lang="en-US" altLang="ja-JP" dirty="0"/>
                  <a:t>, </a:t>
                </a:r>
                <a:r>
                  <a:rPr lang="en-US" altLang="ja-JP" i="1" dirty="0"/>
                  <a:t>J. Chem. Phys</a:t>
                </a:r>
                <a:r>
                  <a:rPr lang="en-US" altLang="ja-JP" dirty="0"/>
                  <a:t>. </a:t>
                </a:r>
                <a:r>
                  <a:rPr lang="en-US" altLang="ja-JP" b="1" dirty="0"/>
                  <a:t>113</a:t>
                </a:r>
                <a:r>
                  <a:rPr lang="en-US" altLang="ja-JP" dirty="0"/>
                  <a:t>, 4203 (2000); https://doi.org/10.1063/1.1288376</a:t>
                </a:r>
                <a:endParaRPr lang="de-DE" altLang="ja-JP" dirty="0"/>
              </a:p>
            </p:txBody>
          </p:sp>
        </mc:Choice>
        <mc:Fallback xmlns="">
          <p:sp>
            <p:nvSpPr>
              <p:cNvPr id="8" name="テキスト プレースホルダー 7">
                <a:extLst>
                  <a:ext uri="{FF2B5EF4-FFF2-40B4-BE49-F238E27FC236}">
                    <a16:creationId xmlns:a16="http://schemas.microsoft.com/office/drawing/2014/main" id="{1FF2E3D7-8824-CE9E-CE11-35C9DE5611D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4"/>
          </p:nvPr>
        </p:nvSpPr>
        <p:spPr/>
        <p:txBody>
          <a:bodyPr/>
          <a:lstStyle/>
          <a:p>
            <a:fld id="{44CC7441-4F6D-4D99-AEAC-28C0433C7008}" type="slidenum">
              <a:rPr kumimoji="1" lang="ja-JP" altLang="en-US" smtClean="0"/>
              <a:pPr/>
              <a:t>65</a:t>
            </a:fld>
            <a:endParaRPr kumimoji="1" lang="ja-JP" altLang="en-US" dirty="0"/>
          </a:p>
        </p:txBody>
      </p:sp>
      <p:sp>
        <p:nvSpPr>
          <p:cNvPr id="4" name="フッター プレースホルダー 3">
            <a:extLst>
              <a:ext uri="{FF2B5EF4-FFF2-40B4-BE49-F238E27FC236}">
                <a16:creationId xmlns:a16="http://schemas.microsoft.com/office/drawing/2014/main" id="{731C4A3B-463D-AB22-413D-F4DBEE154C1E}"/>
              </a:ext>
            </a:extLst>
          </p:cNvPr>
          <p:cNvSpPr>
            <a:spLocks noGrp="1"/>
          </p:cNvSpPr>
          <p:nvPr>
            <p:ph type="ftr" sz="quarter" idx="15"/>
          </p:nvPr>
        </p:nvSpPr>
        <p:spPr/>
        <p:txBody>
          <a:bodyPr/>
          <a:lstStyle/>
          <a:p>
            <a:r>
              <a:rPr lang="en-US" altLang="ja-JP"/>
              <a:t>© 2024 Shuhei Ohno</a:t>
            </a:r>
            <a:endParaRPr lang="en-US" altLang="ja-JP" dirty="0"/>
          </a:p>
        </p:txBody>
      </p:sp>
      <p:sp>
        <p:nvSpPr>
          <p:cNvPr id="5" name="テキスト ボックス 4">
            <a:extLst>
              <a:ext uri="{FF2B5EF4-FFF2-40B4-BE49-F238E27FC236}">
                <a16:creationId xmlns:a16="http://schemas.microsoft.com/office/drawing/2014/main" id="{E1765772-82E0-D432-F429-7DDA3F935FDD}"/>
              </a:ext>
            </a:extLst>
          </p:cNvPr>
          <p:cNvSpPr txBox="1"/>
          <p:nvPr/>
        </p:nvSpPr>
        <p:spPr>
          <a:xfrm>
            <a:off x="5458191" y="4514440"/>
            <a:ext cx="3218122" cy="492443"/>
          </a:xfrm>
          <a:prstGeom prst="rect">
            <a:avLst/>
          </a:prstGeom>
          <a:noFill/>
        </p:spPr>
        <p:txBody>
          <a:bodyPr wrap="square">
            <a:spAutoFit/>
          </a:bodyPr>
          <a:lstStyle/>
          <a:p>
            <a:pPr algn="ctr"/>
            <a:r>
              <a:rPr kumimoji="1" lang="ja-JP" altLang="en-US" sz="1300" b="1" dirty="0">
                <a:solidFill>
                  <a:schemeClr val="accent4"/>
                </a:solidFill>
              </a:rPr>
              <a:t>なぜ正確な計算を行ったとしても平衡</a:t>
            </a:r>
            <a:br>
              <a:rPr kumimoji="1" lang="en-US" altLang="ja-JP" sz="1300" b="1" dirty="0">
                <a:solidFill>
                  <a:schemeClr val="accent4"/>
                </a:solidFill>
              </a:rPr>
            </a:br>
            <a:r>
              <a:rPr kumimoji="1" lang="ja-JP" altLang="en-US" sz="1300" b="1" dirty="0">
                <a:solidFill>
                  <a:schemeClr val="accent4"/>
                </a:solidFill>
              </a:rPr>
              <a:t>結合長は期待値よりも小さくなるのか？</a:t>
            </a:r>
          </a:p>
        </p:txBody>
      </p:sp>
    </p:spTree>
    <p:extLst>
      <p:ext uri="{BB962C8B-B14F-4D97-AF65-F5344CB8AC3E}">
        <p14:creationId xmlns:p14="http://schemas.microsoft.com/office/powerpoint/2010/main" val="1087901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 name="コンテンツ プレースホルダー 20">
                <a:extLst>
                  <a:ext uri="{FF2B5EF4-FFF2-40B4-BE49-F238E27FC236}">
                    <a16:creationId xmlns:a16="http://schemas.microsoft.com/office/drawing/2014/main" id="{72A828A1-1A8F-137C-FF7F-5A0DA66E714E}"/>
                  </a:ext>
                </a:extLst>
              </p:cNvPr>
              <p:cNvSpPr>
                <a:spLocks noGrp="1"/>
              </p:cNvSpPr>
              <p:nvPr>
                <p:ph idx="1"/>
              </p:nvPr>
            </p:nvSpPr>
            <p:spPr>
              <a:xfrm>
                <a:off x="468000" y="843750"/>
                <a:ext cx="2736000" cy="3728635"/>
              </a:xfrm>
            </p:spPr>
            <p:txBody>
              <a:bodyPr/>
              <a:lstStyle/>
              <a:p>
                <a:r>
                  <a:rPr lang="ja-JP" altLang="en-US" dirty="0"/>
                  <a:t>結合長は平衡結合長のことを指して使われることが多いように思われるが</a:t>
                </a:r>
                <a:r>
                  <a:rPr lang="en-US" altLang="ja-JP" dirty="0"/>
                  <a:t>, </a:t>
                </a:r>
                <a:r>
                  <a:rPr lang="ja-JP" altLang="en-US" dirty="0"/>
                  <a:t>平衡結合長はオブザーバブルではない</a:t>
                </a:r>
                <a:r>
                  <a:rPr lang="en-US" altLang="ja-JP" dirty="0"/>
                  <a:t>.</a:t>
                </a:r>
              </a:p>
              <a:p>
                <a:pPr/>
                <a14:m>
                  <m:oMathPara xmlns:m="http://schemas.openxmlformats.org/officeDocument/2006/math">
                    <m:oMathParaPr>
                      <m:jc m:val="centerGroup"/>
                    </m:oMathParaPr>
                    <m:oMath xmlns:m="http://schemas.openxmlformats.org/officeDocument/2006/math">
                      <m:r>
                        <a:rPr lang="ja-JP" altLang="en-US" i="1" dirty="0">
                          <a:latin typeface="Cambria Math" panose="02040503050406030204" pitchFamily="18" charset="0"/>
                        </a:rPr>
                        <m:t>平衡結合長</m:t>
                      </m:r>
                      <m:r>
                        <a:rPr lang="en-US" altLang="ja-JP" b="0" i="1" dirty="0" smtClean="0">
                          <a:latin typeface="Cambria Math" panose="02040503050406030204" pitchFamily="18" charset="0"/>
                        </a:rPr>
                        <m:t>=</m:t>
                      </m:r>
                      <m:r>
                        <m:rPr>
                          <m:sty m:val="p"/>
                        </m:rPr>
                        <a:rPr lang="en-US" altLang="ja-JP" i="1" dirty="0">
                          <a:latin typeface="Cambria Math" panose="02040503050406030204" pitchFamily="18" charset="0"/>
                        </a:rPr>
                        <m:t>PEC</m:t>
                      </m:r>
                      <m:r>
                        <a:rPr lang="ja-JP" altLang="en-US" i="1" dirty="0" smtClean="0">
                          <a:latin typeface="Cambria Math" panose="02040503050406030204" pitchFamily="18" charset="0"/>
                        </a:rPr>
                        <m:t>の</m:t>
                      </m:r>
                      <m:r>
                        <a:rPr lang="ja-JP" altLang="en-US" i="1" dirty="0">
                          <a:latin typeface="Cambria Math" panose="02040503050406030204" pitchFamily="18" charset="0"/>
                        </a:rPr>
                        <m:t>一点</m:t>
                      </m:r>
                      <m:r>
                        <a:rPr lang="ja-JP" altLang="en-US" i="1" dirty="0" smtClean="0">
                          <a:latin typeface="Cambria Math" panose="02040503050406030204" pitchFamily="18" charset="0"/>
                        </a:rPr>
                        <m:t>の値</m:t>
                      </m:r>
                    </m:oMath>
                  </m:oMathPara>
                </a14:m>
                <a:endParaRPr lang="en-US" altLang="ja-JP" dirty="0"/>
              </a:p>
              <a:p>
                <a:pPr/>
                <a14:m>
                  <m:oMathPara xmlns:m="http://schemas.openxmlformats.org/officeDocument/2006/math">
                    <m:oMathParaPr>
                      <m:jc m:val="centerGroup"/>
                    </m:oMathParaPr>
                    <m:oMath xmlns:m="http://schemas.openxmlformats.org/officeDocument/2006/math">
                      <m:r>
                        <a:rPr lang="ja-JP" altLang="en-US" b="0" i="1" dirty="0">
                          <a:latin typeface="Cambria Math" panose="02040503050406030204" pitchFamily="18" charset="0"/>
                        </a:rPr>
                        <m:t>期待値</m:t>
                      </m:r>
                      <m:r>
                        <a:rPr lang="en-US" altLang="ja-JP" b="0" i="1" dirty="0" smtClean="0">
                          <a:latin typeface="Cambria Math" panose="02040503050406030204" pitchFamily="18" charset="0"/>
                        </a:rPr>
                        <m:t>=</m:t>
                      </m:r>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a:rPr lang="en-US" altLang="ja-JP" b="0" i="1" smtClean="0">
                              <a:latin typeface="Cambria Math" panose="02040503050406030204" pitchFamily="18" charset="0"/>
                            </a:rPr>
                            <m:t>𝑟</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𝛹</m:t>
                                      </m:r>
                                    </m:e>
                                    <m:sub>
                                      <m:r>
                                        <m:rPr>
                                          <m:sty m:val="p"/>
                                        </m:rPr>
                                        <a:rPr lang="en-US" altLang="ja-JP" b="0" i="0" smtClean="0">
                                          <a:latin typeface="Cambria Math" panose="02040503050406030204" pitchFamily="18" charset="0"/>
                                        </a:rPr>
                                        <m:t>nucl</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𝑟</m:t>
                                      </m:r>
                                    </m:e>
                                  </m:d>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e>
                      </m:nary>
                    </m:oMath>
                  </m:oMathPara>
                </a14:m>
                <a:endParaRPr lang="en-US" altLang="ja-JP" dirty="0"/>
              </a:p>
              <a:p>
                <a:r>
                  <a:rPr lang="ja-JP" altLang="en-US" dirty="0"/>
                  <a:t>２原子分子の場合は短距離側の方がポテンシャルが高く</a:t>
                </a:r>
                <a:r>
                  <a:rPr lang="en-US" altLang="ja-JP" dirty="0"/>
                  <a:t>, </a:t>
                </a:r>
                <a:r>
                  <a:rPr lang="ja-JP" altLang="en-US" dirty="0"/>
                  <a:t>存在しにくいため平衡結合長</a:t>
                </a:r>
                <a:r>
                  <a:rPr lang="en-US" altLang="ja-JP" dirty="0"/>
                  <a:t>&lt;</a:t>
                </a:r>
                <a:r>
                  <a:rPr lang="ja-JP" altLang="en-US" dirty="0"/>
                  <a:t>期待値≈観測量であり（非調和性）</a:t>
                </a:r>
                <a:r>
                  <a:rPr lang="en-US" altLang="ja-JP" dirty="0"/>
                  <a:t>, </a:t>
                </a:r>
                <a:r>
                  <a:rPr lang="ja-JP" altLang="en-US" dirty="0"/>
                  <a:t>核が重いほど期待値は平衡結合長に近づく</a:t>
                </a:r>
                <a:r>
                  <a:rPr lang="en-US" altLang="ja-JP" dirty="0"/>
                  <a:t>. </a:t>
                </a:r>
                <a:r>
                  <a:rPr lang="ja-JP" altLang="en-US" dirty="0"/>
                  <a:t>多原子分子の場合</a:t>
                </a:r>
                <a:r>
                  <a:rPr lang="en-US" altLang="ja-JP" dirty="0"/>
                  <a:t>, </a:t>
                </a:r>
                <a:r>
                  <a:rPr lang="ja-JP" altLang="en-US" dirty="0"/>
                  <a:t>変角振動も加わるため</a:t>
                </a:r>
                <a:r>
                  <a:rPr lang="en-US" altLang="ja-JP" dirty="0"/>
                  <a:t>, </a:t>
                </a:r>
                <a:r>
                  <a:rPr lang="ja-JP" altLang="en-US" dirty="0"/>
                  <a:t>状況は異なる</a:t>
                </a:r>
                <a:r>
                  <a:rPr lang="en-US" altLang="ja-JP" dirty="0"/>
                  <a:t>.</a:t>
                </a:r>
                <a:endParaRPr lang="ja-JP" altLang="en-US" dirty="0"/>
              </a:p>
            </p:txBody>
          </p:sp>
        </mc:Choice>
        <mc:Fallback>
          <p:sp>
            <p:nvSpPr>
              <p:cNvPr id="21" name="コンテンツ プレースホルダー 20">
                <a:extLst>
                  <a:ext uri="{FF2B5EF4-FFF2-40B4-BE49-F238E27FC236}">
                    <a16:creationId xmlns:a16="http://schemas.microsoft.com/office/drawing/2014/main" id="{72A828A1-1A8F-137C-FF7F-5A0DA66E714E}"/>
                  </a:ext>
                </a:extLst>
              </p:cNvPr>
              <p:cNvSpPr>
                <a:spLocks noGrp="1" noRot="1" noChangeAspect="1" noMove="1" noResize="1" noEditPoints="1" noAdjustHandles="1" noChangeArrowheads="1" noChangeShapeType="1" noTextEdit="1"/>
              </p:cNvSpPr>
              <p:nvPr>
                <p:ph idx="1"/>
              </p:nvPr>
            </p:nvSpPr>
            <p:spPr>
              <a:xfrm>
                <a:off x="468000" y="843750"/>
                <a:ext cx="2736000" cy="3728635"/>
              </a:xfrm>
              <a:blipFill>
                <a:blip r:embed="rId2"/>
                <a:stretch>
                  <a:fillRect b="-163"/>
                </a:stretch>
              </a:blipFill>
            </p:spPr>
            <p:txBody>
              <a:bodyPr/>
              <a:lstStyle/>
              <a:p>
                <a:r>
                  <a:rPr lang="ja-JP" altLang="en-US">
                    <a:noFill/>
                  </a:rPr>
                  <a:t> </a:t>
                </a:r>
              </a:p>
            </p:txBody>
          </p:sp>
        </mc:Fallback>
      </mc:AlternateContent>
      <p:sp>
        <p:nvSpPr>
          <p:cNvPr id="22" name="テキスト プレースホルダー 21">
            <a:extLst>
              <a:ext uri="{FF2B5EF4-FFF2-40B4-BE49-F238E27FC236}">
                <a16:creationId xmlns:a16="http://schemas.microsoft.com/office/drawing/2014/main" id="{14ED922E-DD5F-2FCC-F8AF-EC583B35060D}"/>
              </a:ext>
            </a:extLst>
          </p:cNvPr>
          <p:cNvSpPr>
            <a:spLocks noGrp="1"/>
          </p:cNvSpPr>
          <p:nvPr>
            <p:ph type="body" sz="quarter" idx="13"/>
          </p:nvPr>
        </p:nvSpPr>
        <p:spPr/>
        <p:txBody>
          <a:bodyPr/>
          <a:lstStyle/>
          <a:p>
            <a:r>
              <a:rPr lang="en-US" altLang="ja-JP" dirty="0"/>
              <a:t>https://zenn.dev/ohno/articles/f849d98a7f58a9</a:t>
            </a:r>
            <a:endParaRPr lang="ja-JP" altLang="en-US" dirty="0"/>
          </a:p>
        </p:txBody>
      </p:sp>
      <p:pic>
        <p:nvPicPr>
          <p:cNvPr id="1030" name="Picture 6">
            <a:extLst>
              <a:ext uri="{FF2B5EF4-FFF2-40B4-BE49-F238E27FC236}">
                <a16:creationId xmlns:a16="http://schemas.microsoft.com/office/drawing/2014/main" id="{C43E48D8-0CC0-0383-129A-B9B70FC44B3F}"/>
              </a:ext>
            </a:extLst>
          </p:cNvPr>
          <p:cNvPicPr>
            <a:picLocks noGrp="1" noChangeAspect="1" noChangeArrowheads="1"/>
          </p:cNvPicPr>
          <p:nvPr>
            <p:ph idx="14"/>
          </p:nvPr>
        </p:nvPicPr>
        <p:blipFill>
          <a:blip r:embed="rId3">
            <a:extLst>
              <a:ext uri="{28A0092B-C50C-407E-A947-70E740481C1C}">
                <a14:useLocalDpi xmlns:a14="http://schemas.microsoft.com/office/drawing/2010/main" val="0"/>
              </a:ext>
            </a:extLst>
          </a:blip>
          <a:stretch>
            <a:fillRect/>
          </a:stretch>
        </p:blipFill>
        <p:spPr bwMode="auto">
          <a:xfrm>
            <a:off x="3345524" y="842963"/>
            <a:ext cx="5188215" cy="345757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lang="ja-JP" altLang="en-US" dirty="0"/>
              <a:t>平衡結合長と期待値のズレ</a:t>
            </a:r>
            <a:endParaRPr kumimoji="1" lang="ja-JP" altLang="en-US" dirty="0"/>
          </a:p>
        </p:txBody>
      </p:sp>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5"/>
          </p:nvPr>
        </p:nvSpPr>
        <p:spPr/>
        <p:txBody>
          <a:bodyPr/>
          <a:lstStyle/>
          <a:p>
            <a:fld id="{44CC7441-4F6D-4D99-AEAC-28C0433C7008}" type="slidenum">
              <a:rPr kumimoji="1" lang="ja-JP" altLang="en-US" smtClean="0"/>
              <a:pPr/>
              <a:t>66</a:t>
            </a:fld>
            <a:endParaRPr kumimoji="1" lang="ja-JP" altLang="en-US" dirty="0"/>
          </a:p>
        </p:txBody>
      </p:sp>
      <p:sp>
        <p:nvSpPr>
          <p:cNvPr id="4" name="フッター プレースホルダー 3">
            <a:extLst>
              <a:ext uri="{FF2B5EF4-FFF2-40B4-BE49-F238E27FC236}">
                <a16:creationId xmlns:a16="http://schemas.microsoft.com/office/drawing/2014/main" id="{421E177A-B8CF-0019-E5E1-96266E71D258}"/>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632707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559974310"/>
              </p:ext>
            </p:extLst>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examples/opt/H2O/HF</a:t>
                      </a:r>
                      <a:endParaRPr kumimoji="1" lang="ja-JP" altLang="en-US" sz="1400" dirty="0"/>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R1”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9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の結合長</a:t>
            </a:r>
          </a:p>
        </p:txBody>
      </p:sp>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5"/>
          </p:nvPr>
        </p:nvSpPr>
        <p:spPr/>
        <p:txBody>
          <a:bodyPr/>
          <a:lstStyle/>
          <a:p>
            <a:fld id="{44CC7441-4F6D-4D99-AEAC-28C0433C7008}" type="slidenum">
              <a:rPr kumimoji="1" lang="ja-JP" altLang="en-US" smtClean="0"/>
              <a:pPr/>
              <a:t>67</a:t>
            </a:fld>
            <a:endParaRPr kumimoji="1" lang="ja-JP" altLang="en-US" dirty="0"/>
          </a:p>
        </p:txBody>
      </p:sp>
      <p:sp>
        <p:nvSpPr>
          <p:cNvPr id="11" name="正方形/長方形 10">
            <a:extLst>
              <a:ext uri="{FF2B5EF4-FFF2-40B4-BE49-F238E27FC236}">
                <a16:creationId xmlns:a16="http://schemas.microsoft.com/office/drawing/2014/main" id="{9D0F0C69-8139-4AF8-954E-D0A97B5DB72A}"/>
              </a:ext>
            </a:extLst>
          </p:cNvPr>
          <p:cNvSpPr/>
          <p:nvPr/>
        </p:nvSpPr>
        <p:spPr>
          <a:xfrm>
            <a:off x="7006830" y="1615686"/>
            <a:ext cx="1668857" cy="20626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A8B984C1-F0B6-7308-AB6F-5A1F9C82B20D}"/>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B88CD489-4B6D-0087-27A4-7962BB2A4676}"/>
              </a:ext>
            </a:extLst>
          </p:cNvPr>
          <p:cNvSpPr txBox="1"/>
          <p:nvPr/>
        </p:nvSpPr>
        <p:spPr>
          <a:xfrm>
            <a:off x="468311" y="3945481"/>
            <a:ext cx="2735263" cy="497482"/>
          </a:xfrm>
          <a:prstGeom prst="rect">
            <a:avLst/>
          </a:prstGeom>
          <a:noFill/>
        </p:spPr>
        <p:txBody>
          <a:bodyPr wrap="square" anchor="ctr">
            <a:noAutofit/>
          </a:bodyPr>
          <a:lstStyle/>
          <a:p>
            <a:pPr algn="ctr"/>
            <a:r>
              <a:rPr kumimoji="1" lang="ja-JP" altLang="en-US" sz="1300" b="1" dirty="0">
                <a:solidFill>
                  <a:schemeClr val="accent4"/>
                </a:solidFill>
              </a:rPr>
              <a:t>実験値より短いのはなぜか？</a:t>
            </a:r>
          </a:p>
        </p:txBody>
      </p:sp>
    </p:spTree>
    <p:extLst>
      <p:ext uri="{BB962C8B-B14F-4D97-AF65-F5344CB8AC3E}">
        <p14:creationId xmlns:p14="http://schemas.microsoft.com/office/powerpoint/2010/main" val="37365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2633056076"/>
              </p:ext>
            </p:extLst>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examples/opt/H2O/HF</a:t>
                      </a:r>
                      <a:endParaRPr kumimoji="1" lang="ja-JP" altLang="en-US" sz="1400" dirty="0"/>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p>
          <a:p>
            <a:r>
              <a:rPr lang="en-US" altLang="ja-JP" kern="100" dirty="0">
                <a:effectLst/>
              </a:rPr>
              <a:t>*</a:t>
            </a:r>
            <a:r>
              <a:rPr lang="ja-JP" altLang="en-US" kern="100" dirty="0">
                <a:effectLst/>
              </a:rPr>
              <a:t>出典不明</a:t>
            </a:r>
            <a:r>
              <a:rPr lang="en-US" altLang="ja-JP" kern="100" dirty="0">
                <a:effectLst/>
              </a:rPr>
              <a:t>. </a:t>
            </a:r>
            <a:r>
              <a:rPr lang="ja-JP" altLang="en-US" kern="100" dirty="0">
                <a:effectLst/>
              </a:rPr>
              <a:t>ザボには実験値と言いながら精密計算の理論値を載っていることがあるため注意されたい（例</a:t>
            </a:r>
            <a:r>
              <a:rPr lang="en-US" altLang="ja-JP" kern="100" dirty="0">
                <a:effectLst/>
              </a:rPr>
              <a:t>, </a:t>
            </a:r>
            <a:r>
              <a:rPr lang="ja-JP" altLang="en-US" kern="100" dirty="0">
                <a:effectLst/>
              </a:rPr>
              <a:t>）</a:t>
            </a:r>
            <a:r>
              <a:rPr lang="en-US" altLang="ja-JP" kern="100" dirty="0">
                <a:effectLst/>
              </a:rPr>
              <a:t>.</a:t>
            </a:r>
            <a:endParaRPr lang="en-US" altLang="ja-JP" dirty="0"/>
          </a:p>
        </p:txBody>
      </p:sp>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92066822"/>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計算：平衡結合角</a:t>
                      </a:r>
                      <a:r>
                        <a:rPr lang="en-US" altLang="ja-JP" sz="1400" kern="100" dirty="0">
                          <a:effectLst/>
                          <a:latin typeface="+mn-ea"/>
                          <a:ea typeface="+mn-ea"/>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手法</a:t>
                      </a:r>
                      <a:r>
                        <a:rPr lang="en-US" altLang="ja-JP" sz="1400" kern="100" dirty="0">
                          <a:solidFill>
                            <a:schemeClr val="bg1"/>
                          </a:solidFill>
                          <a:effectLst/>
                          <a:latin typeface="+mn-ea"/>
                          <a:ea typeface="+mn-ea"/>
                        </a:rPr>
                        <a:t>/</a:t>
                      </a: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3.21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100.0283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107.6801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111.2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111.2241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111.5355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105.5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105.4992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sz="1400" kern="100" dirty="0" err="1">
                          <a:effectLst/>
                          <a:latin typeface="+mn-ea"/>
                          <a:ea typeface="+mn-ea"/>
                          <a:cs typeface="Times New Roman" panose="02020603050405020304" pitchFamily="18" charset="0"/>
                        </a:rPr>
                        <a:t>d,p</a:t>
                      </a: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106.0</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105.9669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の結合角</a:t>
            </a:r>
          </a:p>
        </p:txBody>
      </p:sp>
      <p:sp>
        <p:nvSpPr>
          <p:cNvPr id="3" name="スライド番号プレースホルダー 2">
            <a:extLst>
              <a:ext uri="{FF2B5EF4-FFF2-40B4-BE49-F238E27FC236}">
                <a16:creationId xmlns:a16="http://schemas.microsoft.com/office/drawing/2014/main" id="{B1D80D07-0742-4DCB-B01E-68631BB1822E}"/>
              </a:ext>
            </a:extLst>
          </p:cNvPr>
          <p:cNvSpPr>
            <a:spLocks noGrp="1"/>
          </p:cNvSpPr>
          <p:nvPr>
            <p:ph type="sldNum" sz="quarter" idx="15"/>
          </p:nvPr>
        </p:nvSpPr>
        <p:spPr/>
        <p:txBody>
          <a:bodyPr/>
          <a:lstStyle/>
          <a:p>
            <a:fld id="{44CC7441-4F6D-4D99-AEAC-28C0433C7008}" type="slidenum">
              <a:rPr kumimoji="1" lang="ja-JP" altLang="en-US" smtClean="0"/>
              <a:pPr/>
              <a:t>68</a:t>
            </a:fld>
            <a:endParaRPr kumimoji="1" lang="ja-JP" altLang="en-US" dirty="0"/>
          </a:p>
        </p:txBody>
      </p:sp>
      <p:sp>
        <p:nvSpPr>
          <p:cNvPr id="10" name="正方形/長方形 9">
            <a:extLst>
              <a:ext uri="{FF2B5EF4-FFF2-40B4-BE49-F238E27FC236}">
                <a16:creationId xmlns:a16="http://schemas.microsoft.com/office/drawing/2014/main" id="{DF1F3FF8-8686-4AA1-A36A-EC765C4BBE9D}"/>
              </a:ext>
            </a:extLst>
          </p:cNvPr>
          <p:cNvSpPr/>
          <p:nvPr/>
        </p:nvSpPr>
        <p:spPr>
          <a:xfrm>
            <a:off x="7006830" y="1615686"/>
            <a:ext cx="1668857" cy="20626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692E27A8-88BD-18BB-EF60-D9D581E9E7FE}"/>
              </a:ext>
            </a:extLst>
          </p:cNvPr>
          <p:cNvSpPr>
            <a:spLocks noGrp="1"/>
          </p:cNvSpPr>
          <p:nvPr>
            <p:ph type="ftr" sz="quarter" idx="16"/>
          </p:nvPr>
        </p:nvSpPr>
        <p:spPr/>
        <p:txBody>
          <a:bodyPr/>
          <a:lstStyle/>
          <a:p>
            <a:r>
              <a:rPr lang="en-US" altLang="ja-JP"/>
              <a:t>© 2024 Shuhei Ohno</a:t>
            </a:r>
            <a:endParaRPr lang="en-US" altLang="ja-JP" dirty="0"/>
          </a:p>
        </p:txBody>
      </p:sp>
      <p:sp>
        <p:nvSpPr>
          <p:cNvPr id="4" name="テキスト ボックス 3">
            <a:extLst>
              <a:ext uri="{FF2B5EF4-FFF2-40B4-BE49-F238E27FC236}">
                <a16:creationId xmlns:a16="http://schemas.microsoft.com/office/drawing/2014/main" id="{66D149E9-DFEA-B069-5CAF-E6CCADF3BB44}"/>
              </a:ext>
            </a:extLst>
          </p:cNvPr>
          <p:cNvSpPr txBox="1"/>
          <p:nvPr/>
        </p:nvSpPr>
        <p:spPr>
          <a:xfrm>
            <a:off x="468311" y="3945481"/>
            <a:ext cx="2735263" cy="497482"/>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の結合角の説明には</a:t>
            </a:r>
            <a:r>
              <a:rPr kumimoji="1" lang="en-US" altLang="ja-JP" sz="1300" b="1" dirty="0">
                <a:solidFill>
                  <a:schemeClr val="accent4"/>
                </a:solidFill>
              </a:rPr>
              <a:t>d</a:t>
            </a:r>
            <a:r>
              <a:rPr kumimoji="1" lang="ja-JP" altLang="en-US" sz="1300" b="1" dirty="0">
                <a:solidFill>
                  <a:schemeClr val="accent4"/>
                </a:solidFill>
              </a:rPr>
              <a:t>型関数が重要であることが知られている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7347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3452BA6-CF84-7EFA-134D-B287F0507B0C}"/>
              </a:ext>
            </a:extLst>
          </p:cNvPr>
          <p:cNvSpPr>
            <a:spLocks noGrp="1"/>
          </p:cNvSpPr>
          <p:nvPr>
            <p:ph type="ftr" sz="quarter" idx="15"/>
          </p:nvPr>
        </p:nvSpPr>
        <p:spPr/>
        <p:txBody>
          <a:bodyPr/>
          <a:lstStyle/>
          <a:p>
            <a:r>
              <a:rPr lang="en-US" altLang="ja-JP"/>
              <a:t>© 2024 Shuhei Ohno</a:t>
            </a:r>
            <a:endParaRPr lang="en-US" altLang="ja-JP" dirty="0"/>
          </a:p>
        </p:txBody>
      </p:sp>
      <p:sp>
        <p:nvSpPr>
          <p:cNvPr id="6" name="タイトル 5">
            <a:extLst>
              <a:ext uri="{FF2B5EF4-FFF2-40B4-BE49-F238E27FC236}">
                <a16:creationId xmlns:a16="http://schemas.microsoft.com/office/drawing/2014/main" id="{26F6FF83-DCC4-D95B-1FB8-17F85798CAB0}"/>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2E246B0D-DE9A-DCE2-49EE-B2791DEA99D8}"/>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i="1" dirty="0"/>
              <a:t>ab initio</a:t>
            </a:r>
            <a:r>
              <a:rPr kumimoji="1" lang="en-US" altLang="ja-JP" dirty="0"/>
              <a:t>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i="1" dirty="0"/>
              <a:t>ab 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法を知っておいて損はない</a:t>
            </a:r>
            <a:r>
              <a:rPr lang="ja-JP" altLang="en-US" dirty="0"/>
              <a:t>から</a:t>
            </a:r>
            <a:r>
              <a:rPr lang="en-US" altLang="ja-JP" dirty="0"/>
              <a:t>, </a:t>
            </a:r>
            <a:r>
              <a:rPr lang="ja-JP" altLang="en-US" dirty="0"/>
              <a:t>ぜひ楽しんで学んでほしい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A519F09F-C7A7-9071-864E-A520EB57F54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C086A258-1D01-4D73-6104-3B0F1E79BB14}"/>
              </a:ext>
            </a:extLst>
          </p:cNvPr>
          <p:cNvSpPr>
            <a:spLocks noGrp="1"/>
          </p:cNvSpPr>
          <p:nvPr>
            <p:ph type="sldNum" sz="quarter" idx="14"/>
          </p:nvPr>
        </p:nvSpPr>
        <p:spPr/>
        <p:txBody>
          <a:bodyPr/>
          <a:lstStyle/>
          <a:p>
            <a:fld id="{44CC7441-4F6D-4D99-AEAC-28C0433C7008}" type="slidenum">
              <a:rPr kumimoji="1" lang="ja-JP" altLang="en-US" smtClean="0"/>
              <a:pPr/>
              <a:t>6</a:t>
            </a:fld>
            <a:endParaRPr kumimoji="1" lang="ja-JP" altLang="en-US" dirty="0"/>
          </a:p>
        </p:txBody>
      </p:sp>
    </p:spTree>
    <p:extLst>
      <p:ext uri="{BB962C8B-B14F-4D97-AF65-F5344CB8AC3E}">
        <p14:creationId xmlns:p14="http://schemas.microsoft.com/office/powerpoint/2010/main" val="3738483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CH</a:t>
            </a:r>
            <a:r>
              <a:rPr kumimoji="1" lang="en-US" altLang="ja-JP" baseline="-25000" dirty="0"/>
              <a:t>4</a:t>
            </a:r>
            <a:r>
              <a:rPr kumimoji="1" lang="en-US" altLang="ja-JP" dirty="0"/>
              <a:t>, NH</a:t>
            </a:r>
            <a:r>
              <a:rPr kumimoji="1" lang="en-US" altLang="ja-JP" baseline="-25000" dirty="0"/>
              <a:t>3</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80675301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lang="en-US" altLang="ja-JP" sz="1100" kern="100" dirty="0">
                              <a:effectLst/>
                              <a:latin typeface="+mn-ea"/>
                              <a:ea typeface="+mn-ea"/>
                              <a:cs typeface="Times New Roman" panose="02020603050405020304" pitchFamily="18" charset="0"/>
                            </a:rPr>
                            <a:t>C</a:t>
                          </a:r>
                          <a:r>
                            <a:rPr kumimoji="1" lang="en-US" altLang="ja-JP" sz="1100" dirty="0">
                              <a:latin typeface="+mn-ea"/>
                              <a:ea typeface="+mn-ea"/>
                            </a:rPr>
                            <a:t>H</a:t>
                          </a:r>
                          <a:r>
                            <a:rPr kumimoji="1" lang="en-US" altLang="ja-JP" sz="1100" baseline="-25000" dirty="0">
                              <a:latin typeface="+mn-ea"/>
                              <a:ea typeface="+mn-ea"/>
                            </a:rPr>
                            <a:t>4</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lang="en-US" altLang="ja-JP" sz="1100" kern="100" dirty="0">
                              <a:effectLst/>
                              <a:latin typeface="+mn-ea"/>
                              <a:ea typeface="+mn-ea"/>
                              <a:cs typeface="Times New Roman" panose="02020603050405020304" pitchFamily="18" charset="0"/>
                            </a:rPr>
                            <a:t>N</a:t>
                          </a:r>
                          <a:r>
                            <a:rPr kumimoji="1" lang="en-US" altLang="ja-JP" sz="1100" dirty="0">
                              <a:latin typeface="+mn-ea"/>
                              <a:ea typeface="+mn-ea"/>
                            </a:rPr>
                            <a:t>H</a:t>
                          </a:r>
                          <a:r>
                            <a:rPr kumimoji="1" lang="en-US" altLang="ja-JP" sz="1100" baseline="-25000" dirty="0">
                              <a:latin typeface="+mn-ea"/>
                              <a:ea typeface="+mn-ea"/>
                            </a:rPr>
                            <a:t>3</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80675301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69</a:t>
            </a:fld>
            <a:endParaRPr kumimoji="1" lang="ja-JP" altLang="en-US" dirty="0"/>
          </a:p>
        </p:txBody>
      </p:sp>
      <p:sp>
        <p:nvSpPr>
          <p:cNvPr id="4" name="フッター プレースホルダー 3">
            <a:extLst>
              <a:ext uri="{FF2B5EF4-FFF2-40B4-BE49-F238E27FC236}">
                <a16:creationId xmlns:a16="http://schemas.microsoft.com/office/drawing/2014/main" id="{79447572-AFA2-DB2A-D936-8205A7F689CC}"/>
              </a:ext>
            </a:extLst>
          </p:cNvPr>
          <p:cNvSpPr>
            <a:spLocks noGrp="1"/>
          </p:cNvSpPr>
          <p:nvPr>
            <p:ph type="ftr" sz="quarter" idx="15"/>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46179106-C397-2E42-54F8-330BDD97ADD1}"/>
              </a:ext>
            </a:extLst>
          </p:cNvPr>
          <p:cNvSpPr txBox="1"/>
          <p:nvPr/>
        </p:nvSpPr>
        <p:spPr>
          <a:xfrm>
            <a:off x="4893869" y="594222"/>
            <a:ext cx="3781815" cy="497482"/>
          </a:xfrm>
          <a:prstGeom prst="rect">
            <a:avLst/>
          </a:prstGeom>
          <a:noFill/>
        </p:spPr>
        <p:txBody>
          <a:bodyPr wrap="square" anchor="ctr">
            <a:noAutofit/>
          </a:bodyPr>
          <a:lstStyle/>
          <a:p>
            <a:r>
              <a:rPr kumimoji="1" lang="ja-JP" altLang="en-US" sz="1300" b="1" dirty="0">
                <a:solidFill>
                  <a:schemeClr val="accent4"/>
                </a:solidFill>
              </a:rPr>
              <a:t>もちろんエネルギーは下がっているが</a:t>
            </a:r>
            <a:r>
              <a:rPr kumimoji="1" lang="en-US" altLang="ja-JP" sz="1300" b="1" dirty="0">
                <a:solidFill>
                  <a:schemeClr val="accent4"/>
                </a:solidFill>
              </a:rPr>
              <a:t>,</a:t>
            </a:r>
          </a:p>
          <a:p>
            <a:pPr algn="ctr"/>
            <a:r>
              <a:rPr kumimoji="1" lang="ja-JP" altLang="en-US" sz="1300" b="1" dirty="0">
                <a:solidFill>
                  <a:schemeClr val="accent4"/>
                </a:solidFill>
              </a:rPr>
              <a:t>結合長は単調に正確な値に近づくわけではない</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94337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H</a:t>
            </a:r>
            <a:r>
              <a:rPr kumimoji="1" lang="en-US" altLang="ja-JP" baseline="-25000" dirty="0"/>
              <a:t>2</a:t>
            </a:r>
            <a:r>
              <a:rPr kumimoji="1" lang="en-US" altLang="ja-JP" dirty="0"/>
              <a:t>O, FH</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4168823568"/>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kumimoji="1" lang="en-US" altLang="ja-JP" sz="1100" dirty="0">
                              <a:latin typeface="+mn-ea"/>
                              <a:ea typeface="+mn-ea"/>
                            </a:rPr>
                            <a:t>H</a:t>
                          </a:r>
                          <a:r>
                            <a:rPr kumimoji="1" lang="en-US" altLang="ja-JP" sz="1100" baseline="-25000" dirty="0">
                              <a:latin typeface="+mn-ea"/>
                              <a:ea typeface="+mn-ea"/>
                            </a:rPr>
                            <a:t>2</a:t>
                          </a:r>
                          <a:r>
                            <a:rPr lang="en-US" altLang="ja-JP" sz="1100" kern="100" dirty="0">
                              <a:effectLst/>
                              <a:latin typeface="+mn-ea"/>
                              <a:ea typeface="+mn-ea"/>
                              <a:cs typeface="Times New Roman" panose="02020603050405020304" pitchFamily="18" charset="0"/>
                            </a:rPr>
                            <a:t>O</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kumimoji="1" lang="en-US" altLang="ja-JP" sz="1100" kern="100" dirty="0">
                              <a:effectLst/>
                              <a:latin typeface="+mn-ea"/>
                              <a:ea typeface="+mn-ea"/>
                              <a:cs typeface="Times New Roman" panose="02020603050405020304" pitchFamily="18" charset="0"/>
                            </a:rPr>
                            <a:t>F</a:t>
                          </a:r>
                          <a:r>
                            <a:rPr kumimoji="1" lang="en-US" altLang="ja-JP" sz="1100" dirty="0">
                              <a:latin typeface="+mn-ea"/>
                              <a:ea typeface="+mn-ea"/>
                            </a:rPr>
                            <a:t>H</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4168823568"/>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70</a:t>
            </a:fld>
            <a:endParaRPr kumimoji="1" lang="ja-JP" altLang="en-US" dirty="0"/>
          </a:p>
        </p:txBody>
      </p:sp>
      <p:sp>
        <p:nvSpPr>
          <p:cNvPr id="4" name="フッター プレースホルダー 3">
            <a:extLst>
              <a:ext uri="{FF2B5EF4-FFF2-40B4-BE49-F238E27FC236}">
                <a16:creationId xmlns:a16="http://schemas.microsoft.com/office/drawing/2014/main" id="{00053BDE-37A4-B61D-88B4-85A81CB4934C}"/>
              </a:ext>
            </a:extLst>
          </p:cNvPr>
          <p:cNvSpPr>
            <a:spLocks noGrp="1"/>
          </p:cNvSpPr>
          <p:nvPr>
            <p:ph type="ftr" sz="quarter" idx="15"/>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E8B40099-E580-3CEF-6280-767149052A92}"/>
              </a:ext>
            </a:extLst>
          </p:cNvPr>
          <p:cNvSpPr txBox="1"/>
          <p:nvPr/>
        </p:nvSpPr>
        <p:spPr>
          <a:xfrm>
            <a:off x="5409398" y="594222"/>
            <a:ext cx="3266285" cy="497482"/>
          </a:xfrm>
          <a:prstGeom prst="rect">
            <a:avLst/>
          </a:prstGeom>
          <a:noFill/>
        </p:spPr>
        <p:txBody>
          <a:bodyPr wrap="square" anchor="ctr">
            <a:noAutofit/>
          </a:bodyPr>
          <a:lstStyle/>
          <a:p>
            <a:pPr algn="ctr"/>
            <a:r>
              <a:rPr kumimoji="1" lang="ja-JP" altLang="en-US" sz="1300" b="1" dirty="0">
                <a:solidFill>
                  <a:schemeClr val="accent4"/>
                </a:solidFill>
              </a:rPr>
              <a:t>実験値より過小評価していた理由は</a:t>
            </a:r>
            <a:endParaRPr kumimoji="1" lang="en-US" altLang="ja-JP" sz="1300" b="1" dirty="0">
              <a:solidFill>
                <a:schemeClr val="accent4"/>
              </a:solidFill>
            </a:endParaRPr>
          </a:p>
          <a:p>
            <a:pPr algn="ctr"/>
            <a:r>
              <a:rPr kumimoji="1" lang="ja-JP" altLang="en-US" sz="1300" b="1" dirty="0">
                <a:solidFill>
                  <a:schemeClr val="accent4"/>
                </a:solidFill>
              </a:rPr>
              <a:t>電子相関の欠如であると考えられる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4203945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CA7E5DF7-0FD2-8C72-CB0D-546A57B7326E}"/>
              </a:ext>
            </a:extLst>
          </p:cNvPr>
          <p:cNvGraphicFramePr>
            <a:graphicFrameLocks noGrp="1"/>
          </p:cNvGraphicFramePr>
          <p:nvPr>
            <p:ph idx="1"/>
            <p:extLst>
              <p:ext uri="{D42A27DB-BD31-4B8C-83A1-F6EECF244321}">
                <p14:modId xmlns:p14="http://schemas.microsoft.com/office/powerpoint/2010/main" val="775532245"/>
              </p:ext>
            </p:extLst>
          </p:nvPr>
        </p:nvGraphicFramePr>
        <p:xfrm>
          <a:off x="468313" y="842963"/>
          <a:ext cx="2735262" cy="31699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等核二原子分子</a:t>
                      </a:r>
                      <a:r>
                        <a:rPr kumimoji="1" lang="en-US" altLang="ja-JP" sz="1400" dirty="0"/>
                        <a:t>N</a:t>
                      </a:r>
                      <a:r>
                        <a:rPr kumimoji="1" lang="ja-JP" altLang="en-US" sz="1400" dirty="0"/>
                        <a:t>₂および異核</a:t>
                      </a:r>
                      <a:br>
                        <a:rPr kumimoji="1" lang="en-US" altLang="ja-JP" sz="1400" dirty="0"/>
                      </a:br>
                      <a:r>
                        <a:rPr kumimoji="1" lang="ja-JP" altLang="en-US" sz="1400" dirty="0"/>
                        <a:t>二原子分子</a:t>
                      </a:r>
                      <a:r>
                        <a:rPr kumimoji="1" lang="en-US" altLang="ja-JP" sz="1400" dirty="0"/>
                        <a:t>CO</a:t>
                      </a:r>
                      <a:r>
                        <a:rPr kumimoji="1" lang="ja-JP" altLang="en-US" sz="1400" dirty="0"/>
                        <a:t>の平衡結合長を</a:t>
                      </a:r>
                      <a:r>
                        <a:rPr kumimoji="1" lang="en-US" altLang="ja-JP" sz="1400" dirty="0"/>
                        <a:t>CCSD</a:t>
                      </a:r>
                      <a:r>
                        <a:rPr kumimoji="1" lang="ja-JP" altLang="en-US" sz="1400" dirty="0"/>
                        <a:t>レベルで計算しなさい</a:t>
                      </a:r>
                      <a:r>
                        <a:rPr kumimoji="1" lang="en-US" altLang="ja-JP" sz="1400" dirty="0"/>
                        <a:t>. </a:t>
                      </a:r>
                    </a:p>
                    <a:p>
                      <a:endParaRPr kumimoji="1" lang="en-US" altLang="ja-JP" sz="1400" dirty="0"/>
                    </a:p>
                    <a:p>
                      <a:r>
                        <a:rPr kumimoji="1" lang="en-US" altLang="ja-JP" sz="1400" b="1" dirty="0">
                          <a:solidFill>
                            <a:schemeClr val="tx2"/>
                          </a:solidFill>
                        </a:rPr>
                        <a:t>examples/opt/N2/CCSD/</a:t>
                      </a:r>
                      <a:r>
                        <a:rPr kumimoji="1" lang="en-US" altLang="ja-JP" sz="1400" b="1" dirty="0" err="1">
                          <a:solidFill>
                            <a:schemeClr val="tx2"/>
                          </a:solidFill>
                        </a:rPr>
                        <a:t>aug</a:t>
                      </a:r>
                      <a:r>
                        <a:rPr kumimoji="1" lang="en-US" altLang="ja-JP" sz="1400" b="1" dirty="0">
                          <a:solidFill>
                            <a:schemeClr val="tx2"/>
                          </a:solidFill>
                        </a:rPr>
                        <a:t>-cc-</a:t>
                      </a:r>
                      <a:r>
                        <a:rPr kumimoji="1" lang="en-US" altLang="ja-JP" sz="1400" b="1" dirty="0" err="1">
                          <a:solidFill>
                            <a:schemeClr val="tx2"/>
                          </a:solidFill>
                        </a:rPr>
                        <a:t>pVTZ.gjf</a:t>
                      </a:r>
                      <a:endParaRPr kumimoji="1" lang="ja-JP" altLang="en-US" sz="1400" b="1" dirty="0">
                        <a:solidFill>
                          <a:schemeClr val="tx2"/>
                        </a:solidFill>
                      </a:endParaRP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CCSD/aug-cc-pVTZ opt</a:t>
                      </a:r>
                    </a:p>
                    <a:p>
                      <a:endParaRPr kumimoji="1" lang="pt-BR" altLang="ja-JP" sz="1400" dirty="0"/>
                    </a:p>
                    <a:p>
                      <a:r>
                        <a:rPr kumimoji="1" lang="pt-BR" altLang="ja-JP" sz="1400" dirty="0"/>
                        <a:t>N2</a:t>
                      </a:r>
                    </a:p>
                    <a:p>
                      <a:endParaRPr kumimoji="1" lang="pt-BR" altLang="ja-JP" sz="1400" dirty="0"/>
                    </a:p>
                    <a:p>
                      <a:r>
                        <a:rPr kumimoji="1" lang="pt-BR" altLang="ja-JP" sz="1400" dirty="0"/>
                        <a:t>0 1</a:t>
                      </a:r>
                    </a:p>
                    <a:p>
                      <a:r>
                        <a:rPr kumimoji="1" lang="pt-BR" altLang="ja-JP" sz="1400" dirty="0"/>
                        <a:t>N  0.0  0.0  0.0</a:t>
                      </a:r>
                    </a:p>
                    <a:p>
                      <a:r>
                        <a:rPr kumimoji="1" lang="pt-BR" altLang="ja-JP" sz="1400" dirty="0"/>
                        <a:t>N  0.0  0.0  2.068</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66D9A2C7-0B8B-A992-2C3C-02EB4289CC0D}"/>
                  </a:ext>
                </a:extLst>
              </p:cNvPr>
              <p:cNvSpPr>
                <a:spLocks noGrp="1"/>
              </p:cNvSpPr>
              <p:nvPr>
                <p:ph type="body" sz="quarter" idx="13"/>
              </p:nvPr>
            </p:nvSpPr>
            <p:spPr/>
            <p:txBody>
              <a:bodyPr/>
              <a:lstStyle/>
              <a:p>
                <a14:m>
                  <m:oMath xmlns:m="http://schemas.openxmlformats.org/officeDocument/2006/math">
                    <m:r>
                      <a:rPr lang="en-US" altLang="ja-JP" i="1" dirty="0" smtClean="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kern="100" dirty="0">
                  <a:effectLst/>
                </a:endParaRP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6" name="テキスト プレースホルダー 5">
                <a:extLst>
                  <a:ext uri="{FF2B5EF4-FFF2-40B4-BE49-F238E27FC236}">
                    <a16:creationId xmlns:a16="http://schemas.microsoft.com/office/drawing/2014/main" id="{66D9A2C7-0B8B-A992-2C3C-02EB4289CC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1A9E4C6D-9706-9AEB-9BBB-CAAB4CA260A6}"/>
              </a:ext>
            </a:extLst>
          </p:cNvPr>
          <p:cNvSpPr>
            <a:spLocks noGrp="1"/>
          </p:cNvSpPr>
          <p:nvPr>
            <p:ph type="title"/>
          </p:nvPr>
        </p:nvSpPr>
        <p:spPr/>
        <p:txBody>
          <a:bodyPr/>
          <a:lstStyle/>
          <a:p>
            <a:r>
              <a:rPr kumimoji="1" lang="ja-JP" altLang="en-US" dirty="0"/>
              <a:t>演習：二原子分子</a:t>
            </a:r>
          </a:p>
        </p:txBody>
      </p:sp>
      <p:sp>
        <p:nvSpPr>
          <p:cNvPr id="5" name="スライド番号プレースホルダー 4">
            <a:extLst>
              <a:ext uri="{FF2B5EF4-FFF2-40B4-BE49-F238E27FC236}">
                <a16:creationId xmlns:a16="http://schemas.microsoft.com/office/drawing/2014/main" id="{39084220-1863-EAC4-596F-08FCD95EB625}"/>
              </a:ext>
            </a:extLst>
          </p:cNvPr>
          <p:cNvSpPr>
            <a:spLocks noGrp="1"/>
          </p:cNvSpPr>
          <p:nvPr>
            <p:ph type="sldNum" sz="quarter" idx="15"/>
          </p:nvPr>
        </p:nvSpPr>
        <p:spPr/>
        <p:txBody>
          <a:bodyPr/>
          <a:lstStyle/>
          <a:p>
            <a:fld id="{44CC7441-4F6D-4D99-AEAC-28C0433C7008}" type="slidenum">
              <a:rPr kumimoji="1" lang="ja-JP" altLang="en-US" smtClean="0"/>
              <a:pPr/>
              <a:t>71</a:t>
            </a:fld>
            <a:endParaRPr kumimoji="1" lang="ja-JP" altLang="en-US" dirty="0"/>
          </a:p>
        </p:txBody>
      </p:sp>
      <p:sp>
        <p:nvSpPr>
          <p:cNvPr id="4" name="フッター プレースホルダー 3">
            <a:extLst>
              <a:ext uri="{FF2B5EF4-FFF2-40B4-BE49-F238E27FC236}">
                <a16:creationId xmlns:a16="http://schemas.microsoft.com/office/drawing/2014/main" id="{A730D304-F3D6-18EF-C54A-CE0F94E8FD6F}"/>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CCSD</a:t>
                          </a:r>
                          <a:r>
                            <a:rPr lang="ja-JP" altLang="en-US" sz="1400" kern="100" dirty="0">
                              <a:effectLst/>
                              <a:latin typeface="+mn-ea"/>
                              <a:ea typeface="+mn-ea"/>
                              <a:cs typeface="Times New Roman" panose="02020603050405020304" pitchFamily="18" charset="0"/>
                            </a:rPr>
                            <a:t>による</a:t>
                          </a:r>
                          <a:r>
                            <a:rPr lang="en-US" altLang="ja-JP" sz="1400" kern="100" dirty="0">
                              <a:effectLst/>
                              <a:latin typeface="+mn-ea"/>
                              <a:ea typeface="+mn-ea"/>
                              <a:cs typeface="Times New Roman" panose="02020603050405020304" pitchFamily="18" charset="0"/>
                            </a:rPr>
                            <a:t>N</a:t>
                          </a:r>
                          <a:r>
                            <a:rPr lang="ja-JP" altLang="en-US" sz="1400" kern="100" dirty="0">
                              <a:effectLst/>
                              <a:latin typeface="+mn-ea"/>
                              <a:ea typeface="+mn-ea"/>
                              <a:cs typeface="Times New Roman" panose="02020603050405020304" pitchFamily="18" charset="0"/>
                            </a:rPr>
                            <a:t>₂および</a:t>
                          </a:r>
                          <a:r>
                            <a:rPr lang="en-US" altLang="ja-JP" sz="1400" kern="100" dirty="0">
                              <a:effectLst/>
                              <a:latin typeface="+mn-ea"/>
                              <a:ea typeface="+mn-ea"/>
                              <a:cs typeface="Times New Roman" panose="02020603050405020304" pitchFamily="18" charset="0"/>
                            </a:rPr>
                            <a:t>CO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11" name="正方形/長方形 10">
            <a:extLst>
              <a:ext uri="{FF2B5EF4-FFF2-40B4-BE49-F238E27FC236}">
                <a16:creationId xmlns:a16="http://schemas.microsoft.com/office/drawing/2014/main" id="{138D118C-DA8F-7A38-80FE-67721F0ED375}"/>
              </a:ext>
            </a:extLst>
          </p:cNvPr>
          <p:cNvSpPr/>
          <p:nvPr/>
        </p:nvSpPr>
        <p:spPr>
          <a:xfrm>
            <a:off x="5259824" y="1602224"/>
            <a:ext cx="3415864" cy="17074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369820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の計算例 </a:t>
            </a:r>
            <a:r>
              <a:rPr kumimoji="1" lang="en-US" altLang="ja-JP" dirty="0"/>
              <a:t>C</a:t>
            </a:r>
            <a:r>
              <a:rPr kumimoji="1" lang="en-US" altLang="ja-JP" baseline="-25000" dirty="0"/>
              <a:t>2</a:t>
            </a:r>
            <a:r>
              <a:rPr kumimoji="1" lang="en-US" altLang="ja-JP" dirty="0"/>
              <a:t>H</a:t>
            </a:r>
            <a:r>
              <a:rPr kumimoji="1" lang="en-US" altLang="ja-JP" baseline="-25000" dirty="0"/>
              <a:t>4</a:t>
            </a:r>
            <a:endParaRPr kumimoji="1" lang="ja-JP" altLang="en-US" baseline="-25000" dirty="0"/>
          </a:p>
        </p:txBody>
      </p:sp>
      <p:graphicFrame>
        <p:nvGraphicFramePr>
          <p:cNvPr id="11" name="表 9">
            <a:extLst>
              <a:ext uri="{FF2B5EF4-FFF2-40B4-BE49-F238E27FC236}">
                <a16:creationId xmlns:a16="http://schemas.microsoft.com/office/drawing/2014/main" id="{556E5255-C68F-46D4-A6B0-B334FCC27CE7}"/>
              </a:ext>
            </a:extLst>
          </p:cNvPr>
          <p:cNvGraphicFramePr>
            <a:graphicFrameLocks noGrp="1"/>
          </p:cNvGraphicFramePr>
          <p:nvPr>
            <p:ph idx="1"/>
            <p:extLst>
              <p:ext uri="{D42A27DB-BD31-4B8C-83A1-F6EECF244321}">
                <p14:modId xmlns:p14="http://schemas.microsoft.com/office/powerpoint/2010/main" val="2560470837"/>
              </p:ext>
            </p:extLst>
          </p:nvPr>
        </p:nvGraphicFramePr>
        <p:xfrm>
          <a:off x="468313" y="842963"/>
          <a:ext cx="3708000" cy="3811860"/>
        </p:xfrm>
        <a:graphic>
          <a:graphicData uri="http://schemas.openxmlformats.org/drawingml/2006/table">
            <a:tbl>
              <a:tblPr firstRow="1" bandRow="1">
                <a:tableStyleId>{2D5ABB26-0587-4C30-8999-92F81FD0307C}</a:tableStyleId>
              </a:tblPr>
              <a:tblGrid>
                <a:gridCol w="3708000">
                  <a:extLst>
                    <a:ext uri="{9D8B030D-6E8A-4147-A177-3AD203B41FA5}">
                      <a16:colId xmlns:a16="http://schemas.microsoft.com/office/drawing/2014/main" val="839188252"/>
                    </a:ext>
                  </a:extLst>
                </a:gridCol>
              </a:tblGrid>
              <a:tr h="360000">
                <a:tc>
                  <a:txBody>
                    <a:bodyPr/>
                    <a:lstStyle/>
                    <a:p>
                      <a:r>
                        <a:rPr kumimoji="1" lang="en-US" altLang="ja-JP" sz="1400" b="1" dirty="0">
                          <a:solidFill>
                            <a:schemeClr val="tx2"/>
                          </a:solidFill>
                        </a:rPr>
                        <a:t>examples/NMR/C2H4.gjf</a:t>
                      </a:r>
                      <a:endParaRPr kumimoji="1" lang="ja-JP" altLang="en-US" sz="1400" dirty="0"/>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50" dirty="0"/>
                        <a:t>%Chk=C2H4</a:t>
                      </a:r>
                    </a:p>
                    <a:p>
                      <a:r>
                        <a:rPr kumimoji="1" lang="pt-BR" altLang="ja-JP" sz="1050" dirty="0"/>
                        <a:t>#p PBE1PBE/aug-cc-pVTZ opt freq</a:t>
                      </a:r>
                    </a:p>
                    <a:p>
                      <a:endParaRPr kumimoji="1" lang="pt-BR" altLang="ja-JP" sz="1050" dirty="0"/>
                    </a:p>
                    <a:p>
                      <a:r>
                        <a:rPr kumimoji="1" lang="pt-BR" altLang="ja-JP" sz="1050" dirty="0"/>
                        <a:t>C2H4 OPT</a:t>
                      </a:r>
                    </a:p>
                    <a:p>
                      <a:endParaRPr kumimoji="1" lang="pt-BR" altLang="ja-JP" sz="1050" dirty="0"/>
                    </a:p>
                    <a:p>
                      <a:r>
                        <a:rPr kumimoji="1" lang="pt-BR" altLang="ja-JP" sz="1050" dirty="0"/>
                        <a:t>0 1</a:t>
                      </a:r>
                    </a:p>
                    <a:p>
                      <a:r>
                        <a:rPr kumimoji="1" lang="pt-BR" altLang="ja-JP" sz="1050" dirty="0"/>
                        <a:t>C1</a:t>
                      </a:r>
                    </a:p>
                    <a:p>
                      <a:r>
                        <a:rPr kumimoji="1" lang="pt-BR" altLang="ja-JP" sz="1050" dirty="0"/>
                        <a:t>C2  C1  1.35</a:t>
                      </a:r>
                    </a:p>
                    <a:p>
                      <a:r>
                        <a:rPr kumimoji="1" lang="pt-BR" altLang="ja-JP" sz="1050" dirty="0"/>
                        <a:t>H1  C1  1.1  C2  120.0</a:t>
                      </a:r>
                    </a:p>
                    <a:p>
                      <a:r>
                        <a:rPr kumimoji="1" lang="pt-BR" altLang="ja-JP" sz="1050" dirty="0"/>
                        <a:t>H2  C1  1.1  C2  120.0  H1  180.0</a:t>
                      </a:r>
                    </a:p>
                    <a:p>
                      <a:r>
                        <a:rPr kumimoji="1" lang="pt-BR" altLang="ja-JP" sz="1050" dirty="0"/>
                        <a:t>H3  C2  1.1  C1  120.0  H1    0.0</a:t>
                      </a:r>
                    </a:p>
                    <a:p>
                      <a:r>
                        <a:rPr kumimoji="1" lang="pt-BR" altLang="ja-JP" sz="1050" dirty="0"/>
                        <a:t>H4  C2  1.1  C1  120.0  H1  180.0</a:t>
                      </a:r>
                    </a:p>
                    <a:p>
                      <a:endParaRPr kumimoji="1" lang="pt-BR" altLang="ja-JP" sz="1050" dirty="0"/>
                    </a:p>
                    <a:p>
                      <a:r>
                        <a:rPr kumimoji="1" lang="pt-BR" altLang="ja-JP" sz="1050" dirty="0"/>
                        <a:t>--Link1--</a:t>
                      </a:r>
                    </a:p>
                    <a:p>
                      <a:r>
                        <a:rPr kumimoji="1" lang="pt-BR" altLang="ja-JP" sz="1050" dirty="0"/>
                        <a:t>%Chk=C2H4</a:t>
                      </a:r>
                    </a:p>
                    <a:p>
                      <a:r>
                        <a:rPr kumimoji="1" lang="pt-BR" altLang="ja-JP" sz="1050" dirty="0"/>
                        <a:t>%NoSave</a:t>
                      </a:r>
                    </a:p>
                    <a:p>
                      <a:r>
                        <a:rPr kumimoji="1" lang="pt-BR" altLang="ja-JP" sz="1050" dirty="0"/>
                        <a:t>#p PBE1PBE/ChkBasis NMR Geom=Check Guess=Read</a:t>
                      </a:r>
                    </a:p>
                    <a:p>
                      <a:endParaRPr kumimoji="1" lang="pt-BR" altLang="ja-JP" sz="1050" dirty="0"/>
                    </a:p>
                    <a:p>
                      <a:r>
                        <a:rPr kumimoji="1" lang="pt-BR" altLang="ja-JP" sz="1050" dirty="0"/>
                        <a:t>C2H4 NMR</a:t>
                      </a:r>
                    </a:p>
                    <a:p>
                      <a:endParaRPr kumimoji="1" lang="pt-BR" altLang="ja-JP" sz="1050" dirty="0"/>
                    </a:p>
                    <a:p>
                      <a:r>
                        <a:rPr kumimoji="1" lang="pt-BR" altLang="ja-JP" sz="1050" dirty="0"/>
                        <a:t>0 1</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8" name="テキスト プレースホルダー 7">
            <a:extLst>
              <a:ext uri="{FF2B5EF4-FFF2-40B4-BE49-F238E27FC236}">
                <a16:creationId xmlns:a16="http://schemas.microsoft.com/office/drawing/2014/main" id="{98696626-1B1B-4C74-901A-8A0C4782D4E6}"/>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を参考に作成</a:t>
            </a:r>
            <a:endParaRPr lang="en-US" altLang="ja-JP" dirty="0"/>
          </a:p>
        </p:txBody>
      </p:sp>
      <p:graphicFrame>
        <p:nvGraphicFramePr>
          <p:cNvPr id="4" name="表 29">
            <a:extLst>
              <a:ext uri="{FF2B5EF4-FFF2-40B4-BE49-F238E27FC236}">
                <a16:creationId xmlns:a16="http://schemas.microsoft.com/office/drawing/2014/main" id="{7F10E681-45ED-E87B-13F0-C5B3189BDB71}"/>
              </a:ext>
            </a:extLst>
          </p:cNvPr>
          <p:cNvGraphicFramePr>
            <a:graphicFrameLocks noGrp="1"/>
          </p:cNvGraphicFramePr>
          <p:nvPr>
            <p:ph idx="14"/>
            <p:extLst>
              <p:ext uri="{D42A27DB-BD31-4B8C-83A1-F6EECF244321}">
                <p14:modId xmlns:p14="http://schemas.microsoft.com/office/powerpoint/2010/main" val="580403217"/>
              </p:ext>
            </p:extLst>
          </p:nvPr>
        </p:nvGraphicFramePr>
        <p:xfrm>
          <a:off x="4320000" y="842963"/>
          <a:ext cx="4752000" cy="3811860"/>
        </p:xfrm>
        <a:graphic>
          <a:graphicData uri="http://schemas.openxmlformats.org/drawingml/2006/table">
            <a:tbl>
              <a:tblPr>
                <a:tableStyleId>{5C22544A-7EE6-4342-B048-85BDC9FD1C3A}</a:tableStyleId>
              </a:tblPr>
              <a:tblGrid>
                <a:gridCol w="4752000">
                  <a:extLst>
                    <a:ext uri="{9D8B030D-6E8A-4147-A177-3AD203B41FA5}">
                      <a16:colId xmlns:a16="http://schemas.microsoft.com/office/drawing/2014/main" val="1813353461"/>
                    </a:ext>
                  </a:extLst>
                </a:gridCol>
              </a:tblGrid>
              <a:tr h="360000">
                <a:tc>
                  <a:txBody>
                    <a:bodyPr/>
                    <a:lstStyle/>
                    <a:p>
                      <a:r>
                        <a:rPr kumimoji="1" lang="ja-JP" altLang="en-US" sz="1400" b="1" dirty="0">
                          <a:solidFill>
                            <a:schemeClr val="tx2"/>
                          </a:solidFill>
                          <a:latin typeface="Consolas" panose="020B0609020204030204" pitchFamily="49" charset="0"/>
                        </a:rPr>
                        <a:t>出力</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GIAO Magnetic shielding tensor (ppm):</a:t>
                      </a:r>
                    </a:p>
                    <a:p>
                      <a:r>
                        <a:rPr kumimoji="1" lang="en-US" altLang="ja-JP" sz="1050" dirty="0">
                          <a:solidFill>
                            <a:srgbClr val="D4D4D4"/>
                          </a:solidFill>
                          <a:latin typeface="Consolas" panose="020B0609020204030204" pitchFamily="49" charset="0"/>
                        </a:rPr>
                        <a:t>      1  C    Isotropic =    59.5023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2  C    Isotropic =    59.5023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3  H    Isotropic =    25.7325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   Eigenvalues:    22.7447    25.7313    28.7215</a:t>
                      </a:r>
                    </a:p>
                    <a:p>
                      <a:r>
                        <a:rPr kumimoji="1" lang="en-US" altLang="ja-JP" sz="1050" dirty="0">
                          <a:solidFill>
                            <a:srgbClr val="D4D4D4"/>
                          </a:solidFill>
                          <a:latin typeface="Consolas" panose="020B0609020204030204" pitchFamily="49" charset="0"/>
                        </a:rPr>
                        <a:t>      4  H    Isotropic =    25.7325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5"/>
          </p:nvPr>
        </p:nvSpPr>
        <p:spPr/>
        <p:txBody>
          <a:bodyPr/>
          <a:lstStyle/>
          <a:p>
            <a:fld id="{44CC7441-4F6D-4D99-AEAC-28C0433C7008}" type="slidenum">
              <a:rPr kumimoji="1" lang="ja-JP" altLang="en-US" smtClean="0"/>
              <a:pPr/>
              <a:t>72</a:t>
            </a:fld>
            <a:endParaRPr kumimoji="1" lang="ja-JP" altLang="en-US" dirty="0"/>
          </a:p>
        </p:txBody>
      </p:sp>
      <p:sp>
        <p:nvSpPr>
          <p:cNvPr id="5" name="フッター プレースホルダー 4">
            <a:extLst>
              <a:ext uri="{FF2B5EF4-FFF2-40B4-BE49-F238E27FC236}">
                <a16:creationId xmlns:a16="http://schemas.microsoft.com/office/drawing/2014/main" id="{BBAE86F5-FD51-C964-15BC-39655BB6119C}"/>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6B9CAD28-2DFD-B933-1789-95FA9DC006CC}"/>
              </a:ext>
            </a:extLst>
          </p:cNvPr>
          <p:cNvSpPr txBox="1"/>
          <p:nvPr/>
        </p:nvSpPr>
        <p:spPr>
          <a:xfrm>
            <a:off x="1317974" y="3257659"/>
            <a:ext cx="2735263" cy="497482"/>
          </a:xfrm>
          <a:prstGeom prst="rect">
            <a:avLst/>
          </a:prstGeom>
          <a:noFill/>
        </p:spPr>
        <p:txBody>
          <a:bodyPr wrap="square" anchor="ctr">
            <a:noAutofit/>
          </a:bodyPr>
          <a:lstStyle/>
          <a:p>
            <a:pPr algn="ctr"/>
            <a:r>
              <a:rPr kumimoji="1" lang="en-US" altLang="ja-JP" sz="1300" b="1" dirty="0">
                <a:solidFill>
                  <a:schemeClr val="accent4"/>
                </a:solidFill>
              </a:rPr>
              <a:t>Link1</a:t>
            </a:r>
            <a:r>
              <a:rPr kumimoji="1" lang="ja-JP" altLang="en-US" sz="1300" b="1" dirty="0">
                <a:solidFill>
                  <a:schemeClr val="accent4"/>
                </a:solidFill>
              </a:rPr>
              <a:t>を使うと最適化した構造を利用して連続した計算ができる</a:t>
            </a:r>
          </a:p>
        </p:txBody>
      </p:sp>
    </p:spTree>
    <p:extLst>
      <p:ext uri="{BB962C8B-B14F-4D97-AF65-F5344CB8AC3E}">
        <p14:creationId xmlns:p14="http://schemas.microsoft.com/office/powerpoint/2010/main" val="3663105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スペクトル</a:t>
            </a:r>
          </a:p>
        </p:txBody>
      </p:sp>
      <p:pic>
        <p:nvPicPr>
          <p:cNvPr id="22" name="コンテンツ プレースホルダー 21" descr="ダイアグラム&#10;&#10;低い精度で自動的に生成された説明">
            <a:extLst>
              <a:ext uri="{FF2B5EF4-FFF2-40B4-BE49-F238E27FC236}">
                <a16:creationId xmlns:a16="http://schemas.microsoft.com/office/drawing/2014/main" id="{583FD042-6B0A-2583-C32F-252AFE47F902}"/>
              </a:ext>
            </a:extLst>
          </p:cNvPr>
          <p:cNvPicPr>
            <a:picLocks noGrp="1" noChangeAspect="1"/>
          </p:cNvPicPr>
          <p:nvPr>
            <p:ph idx="1"/>
          </p:nvPr>
        </p:nvPicPr>
        <p:blipFill>
          <a:blip r:embed="rId2"/>
          <a:stretch>
            <a:fillRect/>
          </a:stretch>
        </p:blipFill>
        <p:spPr>
          <a:xfrm>
            <a:off x="473963" y="842963"/>
            <a:ext cx="4092387" cy="2808287"/>
          </a:xfrm>
        </p:spPr>
      </p:pic>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2"/>
          </p:nvPr>
        </p:nvSpPr>
        <p:spPr/>
        <p:txBody>
          <a:bodyPr/>
          <a:lstStyle/>
          <a:p>
            <a:fld id="{44CC7441-4F6D-4D99-AEAC-28C0433C7008}" type="slidenum">
              <a:rPr kumimoji="1" lang="ja-JP" altLang="en-US" smtClean="0"/>
              <a:pPr/>
              <a:t>73</a:t>
            </a:fld>
            <a:endParaRPr kumimoji="1" lang="ja-JP" altLang="en-US" dirty="0"/>
          </a:p>
        </p:txBody>
      </p:sp>
      <p:sp>
        <p:nvSpPr>
          <p:cNvPr id="3" name="テキスト プレースホルダー 2">
            <a:extLst>
              <a:ext uri="{FF2B5EF4-FFF2-40B4-BE49-F238E27FC236}">
                <a16:creationId xmlns:a16="http://schemas.microsoft.com/office/drawing/2014/main" id="{E1CD5A87-66F5-EC2D-2B4B-AB390AF3F246}"/>
              </a:ext>
            </a:extLst>
          </p:cNvPr>
          <p:cNvSpPr>
            <a:spLocks noGrp="1"/>
          </p:cNvSpPr>
          <p:nvPr>
            <p:ph type="body" sz="quarter" idx="13"/>
          </p:nvPr>
        </p:nvSpPr>
        <p:spPr/>
        <p:txBody>
          <a:bodyPr/>
          <a:lstStyle/>
          <a:p>
            <a:endParaRPr lang="ja-JP" altLang="en-US"/>
          </a:p>
        </p:txBody>
      </p:sp>
      <p:pic>
        <p:nvPicPr>
          <p:cNvPr id="24" name="コンテンツ プレースホルダー 23" descr="グラフ が含まれている画像&#10;&#10;自動的に生成された説明">
            <a:extLst>
              <a:ext uri="{FF2B5EF4-FFF2-40B4-BE49-F238E27FC236}">
                <a16:creationId xmlns:a16="http://schemas.microsoft.com/office/drawing/2014/main" id="{FAE360FE-DAFA-B738-C7C3-2DB00C3DFB26}"/>
              </a:ext>
            </a:extLst>
          </p:cNvPr>
          <p:cNvPicPr>
            <a:picLocks noGrp="1" noChangeAspect="1"/>
          </p:cNvPicPr>
          <p:nvPr>
            <p:ph idx="14"/>
          </p:nvPr>
        </p:nvPicPr>
        <p:blipFill>
          <a:blip r:embed="rId3"/>
          <a:stretch>
            <a:fillRect/>
          </a:stretch>
        </p:blipFill>
        <p:spPr>
          <a:xfrm>
            <a:off x="4572000" y="933336"/>
            <a:ext cx="4103688" cy="2627541"/>
          </a:xfrm>
        </p:spPr>
      </p:pic>
      <p:sp>
        <p:nvSpPr>
          <p:cNvPr id="19" name="コンテンツ プレースホルダー 18">
            <a:extLst>
              <a:ext uri="{FF2B5EF4-FFF2-40B4-BE49-F238E27FC236}">
                <a16:creationId xmlns:a16="http://schemas.microsoft.com/office/drawing/2014/main" id="{1870A5FC-B419-C6F4-66A4-AD490FB059E9}"/>
              </a:ext>
            </a:extLst>
          </p:cNvPr>
          <p:cNvSpPr>
            <a:spLocks noGrp="1"/>
          </p:cNvSpPr>
          <p:nvPr>
            <p:ph idx="15"/>
          </p:nvPr>
        </p:nvSpPr>
        <p:spPr/>
        <p:txBody>
          <a:bodyPr/>
          <a:lstStyle/>
          <a:p>
            <a:r>
              <a:rPr lang="en-US" altLang="ja-JP" dirty="0"/>
              <a:t>.out</a:t>
            </a:r>
            <a:r>
              <a:rPr lang="ja-JP" altLang="en-US" dirty="0"/>
              <a:t>ファイルを</a:t>
            </a:r>
            <a:r>
              <a:rPr lang="en-US" altLang="ja-JP" dirty="0" err="1"/>
              <a:t>GaussView</a:t>
            </a:r>
            <a:r>
              <a:rPr lang="ja-JP" altLang="en-US" dirty="0"/>
              <a:t>にドロップして読み込む</a:t>
            </a:r>
            <a:r>
              <a:rPr lang="en-US" altLang="ja-JP" dirty="0"/>
              <a:t>.</a:t>
            </a:r>
            <a:endParaRPr lang="ja-JP" altLang="en-US" dirty="0"/>
          </a:p>
          <a:p>
            <a:r>
              <a:rPr lang="ja-JP" altLang="en-US" dirty="0"/>
              <a:t>右クリック </a:t>
            </a:r>
            <a:r>
              <a:rPr lang="en-US" altLang="ja-JP" dirty="0"/>
              <a:t>&gt; Results &gt; NMR</a:t>
            </a:r>
            <a:r>
              <a:rPr lang="ja-JP" altLang="en-US" dirty="0"/>
              <a:t> でスペクトルを表示</a:t>
            </a:r>
            <a:r>
              <a:rPr lang="en-US" altLang="ja-JP" dirty="0"/>
              <a:t>.</a:t>
            </a:r>
            <a:endParaRPr lang="ja-JP" altLang="en-US" dirty="0"/>
          </a:p>
        </p:txBody>
      </p:sp>
      <p:sp>
        <p:nvSpPr>
          <p:cNvPr id="20" name="コンテンツ プレースホルダー 19">
            <a:extLst>
              <a:ext uri="{FF2B5EF4-FFF2-40B4-BE49-F238E27FC236}">
                <a16:creationId xmlns:a16="http://schemas.microsoft.com/office/drawing/2014/main" id="{CF3E0670-A3AF-0B84-9722-F05D154EBB99}"/>
              </a:ext>
            </a:extLst>
          </p:cNvPr>
          <p:cNvSpPr>
            <a:spLocks noGrp="1"/>
          </p:cNvSpPr>
          <p:nvPr>
            <p:ph idx="16"/>
          </p:nvPr>
        </p:nvSpPr>
        <p:spPr/>
        <p:txBody>
          <a:bodyPr/>
          <a:lstStyle/>
          <a:p>
            <a:r>
              <a:rPr lang="en-US" altLang="ja-JP" dirty="0"/>
              <a:t>.out</a:t>
            </a:r>
            <a:r>
              <a:rPr lang="ja-JP" altLang="en-US" dirty="0"/>
              <a:t>ファイルの等方核磁気遮蔽定数（</a:t>
            </a:r>
            <a:r>
              <a:rPr lang="en-US" altLang="ja-JP" dirty="0"/>
              <a:t>Isotopic</a:t>
            </a:r>
            <a:r>
              <a:rPr lang="ja-JP" altLang="en-US" dirty="0"/>
              <a:t>）が図として表示されている</a:t>
            </a:r>
            <a:r>
              <a:rPr lang="en-US" altLang="ja-JP" dirty="0"/>
              <a:t>. </a:t>
            </a:r>
            <a:r>
              <a:rPr lang="ja-JP" altLang="en-US" dirty="0"/>
              <a:t>化学シフトは同じ計算レベルで</a:t>
            </a:r>
            <a:r>
              <a:rPr lang="en-US" altLang="ja-JP" dirty="0"/>
              <a:t>TMS = Si(CH</a:t>
            </a:r>
            <a:r>
              <a:rPr lang="en-US" altLang="ja-JP" baseline="-25000" dirty="0"/>
              <a:t>3</a:t>
            </a:r>
            <a:r>
              <a:rPr lang="en-US" altLang="ja-JP" dirty="0"/>
              <a:t>)</a:t>
            </a:r>
            <a:r>
              <a:rPr lang="en-US" altLang="ja-JP" baseline="-25000" dirty="0"/>
              <a:t>4</a:t>
            </a:r>
            <a:r>
              <a:rPr lang="ja-JP" altLang="en-US" dirty="0"/>
              <a:t>を計算して差を取る必要がある</a:t>
            </a:r>
            <a:r>
              <a:rPr lang="en-US" altLang="ja-JP" dirty="0"/>
              <a:t>.</a:t>
            </a:r>
            <a:endParaRPr lang="ja-JP" altLang="en-US" dirty="0"/>
          </a:p>
        </p:txBody>
      </p:sp>
      <p:sp>
        <p:nvSpPr>
          <p:cNvPr id="5" name="フッター プレースホルダー 4">
            <a:extLst>
              <a:ext uri="{FF2B5EF4-FFF2-40B4-BE49-F238E27FC236}">
                <a16:creationId xmlns:a16="http://schemas.microsoft.com/office/drawing/2014/main" id="{94926C42-44DC-2002-0675-4E97FCB58667}"/>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875602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089630-FAE1-172E-4A00-CE4F8307B5F4}"/>
              </a:ext>
            </a:extLst>
          </p:cNvPr>
          <p:cNvSpPr>
            <a:spLocks noGrp="1"/>
          </p:cNvSpPr>
          <p:nvPr>
            <p:ph idx="1"/>
          </p:nvPr>
        </p:nvSpPr>
        <p:spPr/>
        <p:txBody>
          <a:bodyPr/>
          <a:lstStyle/>
          <a:p>
            <a:r>
              <a:rPr kumimoji="1" lang="en-US" altLang="ja-JP" dirty="0"/>
              <a:t>TMS = Si(CH</a:t>
            </a:r>
            <a:r>
              <a:rPr kumimoji="1" lang="en-US" altLang="ja-JP" baseline="-25000" dirty="0"/>
              <a:t>3</a:t>
            </a:r>
            <a:r>
              <a:rPr kumimoji="1" lang="en-US" altLang="ja-JP" dirty="0"/>
              <a:t>)</a:t>
            </a:r>
            <a:r>
              <a:rPr kumimoji="1" lang="en-US" altLang="ja-JP" baseline="-25000" dirty="0"/>
              <a:t>4</a:t>
            </a:r>
            <a:r>
              <a:rPr kumimoji="1" lang="ja-JP" altLang="en-US" dirty="0"/>
              <a:t>の等方遮蔽定数を</a:t>
            </a:r>
            <a:r>
              <a:rPr lang="en-US" altLang="ja-JP" dirty="0"/>
              <a:t>PBE1PBE1/</a:t>
            </a:r>
            <a:r>
              <a:rPr lang="en-US" altLang="ja-JP" dirty="0" err="1"/>
              <a:t>aug</a:t>
            </a:r>
            <a:r>
              <a:rPr lang="en-US" altLang="ja-JP" dirty="0"/>
              <a:t>-cc-</a:t>
            </a:r>
            <a:r>
              <a:rPr lang="en-US" altLang="ja-JP" dirty="0" err="1"/>
              <a:t>pVTZ</a:t>
            </a:r>
            <a:r>
              <a:rPr lang="ja-JP" altLang="en-US" dirty="0"/>
              <a:t>で</a:t>
            </a:r>
            <a:r>
              <a:rPr kumimoji="1" lang="ja-JP" altLang="en-US" dirty="0"/>
              <a:t>計算しなさい</a:t>
            </a:r>
            <a:r>
              <a:rPr kumimoji="1" lang="en-US" altLang="ja-JP" dirty="0"/>
              <a:t>.</a:t>
            </a:r>
            <a:r>
              <a:rPr lang="ja-JP" altLang="en-US" dirty="0"/>
              <a:t> 差を取ることにより</a:t>
            </a:r>
            <a:r>
              <a:rPr lang="en-US" altLang="ja-JP" dirty="0"/>
              <a:t>, C</a:t>
            </a:r>
            <a:r>
              <a:rPr lang="en-US" altLang="ja-JP" baseline="-25000" dirty="0"/>
              <a:t>2</a:t>
            </a:r>
            <a:r>
              <a:rPr lang="en-US" altLang="ja-JP" dirty="0"/>
              <a:t>H</a:t>
            </a:r>
            <a:r>
              <a:rPr lang="en-US" altLang="ja-JP" baseline="-25000" dirty="0"/>
              <a:t>4</a:t>
            </a:r>
            <a:r>
              <a:rPr kumimoji="1" lang="ja-JP" altLang="en-US" dirty="0"/>
              <a:t>の化学シフトを計算しなさい</a:t>
            </a:r>
            <a:r>
              <a:rPr kumimoji="1" lang="en-US" altLang="ja-JP" dirty="0"/>
              <a:t>.</a:t>
            </a:r>
            <a:endParaRPr kumimoji="1" lang="ja-JP" altLang="en-US" baseline="-25000" dirty="0"/>
          </a:p>
        </p:txBody>
      </p:sp>
      <p:sp>
        <p:nvSpPr>
          <p:cNvPr id="5" name="テキスト プレースホルダー 4">
            <a:extLst>
              <a:ext uri="{FF2B5EF4-FFF2-40B4-BE49-F238E27FC236}">
                <a16:creationId xmlns:a16="http://schemas.microsoft.com/office/drawing/2014/main" id="{8D1C5075-074A-2704-966E-CA8818CBC6AC}"/>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を参照</a:t>
            </a:r>
            <a:r>
              <a:rPr lang="en-US" altLang="ja-JP" dirty="0"/>
              <a:t>.</a:t>
            </a:r>
          </a:p>
        </p:txBody>
      </p:sp>
      <p:graphicFrame>
        <p:nvGraphicFramePr>
          <p:cNvPr id="11" name="表 7">
            <a:extLst>
              <a:ext uri="{FF2B5EF4-FFF2-40B4-BE49-F238E27FC236}">
                <a16:creationId xmlns:a16="http://schemas.microsoft.com/office/drawing/2014/main" id="{5F5E4F8C-3BEB-F66F-478A-9EB5066B1BEE}"/>
              </a:ext>
            </a:extLst>
          </p:cNvPr>
          <p:cNvGraphicFramePr>
            <a:graphicFrameLocks noGrp="1"/>
          </p:cNvGraphicFramePr>
          <p:nvPr>
            <p:ph idx="14"/>
            <p:extLst>
              <p:ext uri="{D42A27DB-BD31-4B8C-83A1-F6EECF244321}">
                <p14:modId xmlns:p14="http://schemas.microsoft.com/office/powerpoint/2010/main" val="1542880075"/>
              </p:ext>
            </p:extLst>
          </p:nvPr>
        </p:nvGraphicFramePr>
        <p:xfrm>
          <a:off x="3203575" y="842963"/>
          <a:ext cx="5472111" cy="3337560"/>
        </p:xfrm>
        <a:graphic>
          <a:graphicData uri="http://schemas.openxmlformats.org/drawingml/2006/table">
            <a:tbl>
              <a:tblPr>
                <a:tableStyleId>{5C22544A-7EE6-4342-B048-85BDC9FD1C3A}</a:tableStyleId>
              </a:tblPr>
              <a:tblGrid>
                <a:gridCol w="940367">
                  <a:extLst>
                    <a:ext uri="{9D8B030D-6E8A-4147-A177-3AD203B41FA5}">
                      <a16:colId xmlns:a16="http://schemas.microsoft.com/office/drawing/2014/main" val="2130946627"/>
                    </a:ext>
                  </a:extLst>
                </a:gridCol>
                <a:gridCol w="2265872">
                  <a:extLst>
                    <a:ext uri="{9D8B030D-6E8A-4147-A177-3AD203B41FA5}">
                      <a16:colId xmlns:a16="http://schemas.microsoft.com/office/drawing/2014/main" val="2809181434"/>
                    </a:ext>
                  </a:extLst>
                </a:gridCol>
                <a:gridCol w="2265872">
                  <a:extLst>
                    <a:ext uri="{9D8B030D-6E8A-4147-A177-3AD203B41FA5}">
                      <a16:colId xmlns:a16="http://schemas.microsoft.com/office/drawing/2014/main" val="444310950"/>
                    </a:ext>
                  </a:extLst>
                </a:gridCol>
              </a:tblGrid>
              <a:tr h="370840">
                <a:tc gridSpan="3">
                  <a:txBody>
                    <a:bodyPr/>
                    <a:lstStyle/>
                    <a:p>
                      <a:pPr algn="l"/>
                      <a:r>
                        <a:rPr kumimoji="1" lang="ja-JP" altLang="en-US" sz="1300" dirty="0">
                          <a:solidFill>
                            <a:schemeClr val="tx1"/>
                          </a:solidFill>
                        </a:rPr>
                        <a:t>等方核磁気遮蔽定数　</a:t>
                      </a:r>
                    </a:p>
                  </a:txBody>
                  <a:tcPr anchor="ctr">
                    <a:noFill/>
                  </a:tcPr>
                </a:tc>
                <a:tc hMerge="1">
                  <a:txBody>
                    <a:bodyPr/>
                    <a:lstStyle/>
                    <a:p>
                      <a:pPr algn="ctr"/>
                      <a:endParaRPr kumimoji="1" lang="ja-JP" altLang="en-US" sz="1300" dirty="0">
                        <a:solidFill>
                          <a:schemeClr val="bg1"/>
                        </a:solidFill>
                      </a:endParaRPr>
                    </a:p>
                  </a:txBody>
                  <a:tcPr anchor="ctr">
                    <a:noFill/>
                  </a:tcPr>
                </a:tc>
                <a:tc hMerge="1">
                  <a:txBody>
                    <a:bodyPr/>
                    <a:lstStyle/>
                    <a:p>
                      <a:pPr algn="ctr"/>
                      <a:endParaRPr kumimoji="1" lang="ja-JP" altLang="en-US" sz="1300" dirty="0">
                        <a:solidFill>
                          <a:schemeClr val="bg1"/>
                        </a:solidFill>
                      </a:endParaRPr>
                    </a:p>
                  </a:txBody>
                  <a:tcPr anchor="ctr">
                    <a:noFill/>
                  </a:tcPr>
                </a:tc>
                <a:extLst>
                  <a:ext uri="{0D108BD9-81ED-4DB2-BD59-A6C34878D82A}">
                    <a16:rowId xmlns:a16="http://schemas.microsoft.com/office/drawing/2014/main" val="2619600508"/>
                  </a:ext>
                </a:extLst>
              </a:tr>
              <a:tr h="370840">
                <a:tc>
                  <a:txBody>
                    <a:bodyPr/>
                    <a:lstStyle/>
                    <a:p>
                      <a:pPr algn="ct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solidFill>
                      <a:schemeClr val="tx2"/>
                    </a:solidFill>
                  </a:tcPr>
                </a:tc>
                <a:extLst>
                  <a:ext uri="{0D108BD9-81ED-4DB2-BD59-A6C34878D82A}">
                    <a16:rowId xmlns:a16="http://schemas.microsoft.com/office/drawing/2014/main" val="2964878692"/>
                  </a:ext>
                </a:extLst>
              </a:tr>
              <a:tr h="370840">
                <a:tc>
                  <a:txBody>
                    <a:bodyPr/>
                    <a:lstStyle/>
                    <a:p>
                      <a:pPr algn="ctr"/>
                      <a:r>
                        <a:rPr kumimoji="1" lang="en-US" altLang="ja-JP" sz="1300" dirty="0">
                          <a:solidFill>
                            <a:schemeClr val="tx1"/>
                          </a:solidFill>
                        </a:rPr>
                        <a:t>TMS</a:t>
                      </a:r>
                      <a:endParaRPr kumimoji="1" lang="ja-JP" altLang="en-US" sz="1300" dirty="0">
                        <a:solidFill>
                          <a:schemeClr val="tx1"/>
                        </a:solidFill>
                      </a:endParaRPr>
                    </a:p>
                  </a:txBody>
                  <a:tcPr anchor="ctr">
                    <a:solidFill>
                      <a:schemeClr val="bg2"/>
                    </a:solidFill>
                  </a:tcPr>
                </a:tc>
                <a:tc>
                  <a:txBody>
                    <a:bodyPr/>
                    <a:lstStyle/>
                    <a:p>
                      <a:pPr algn="ctr"/>
                      <a:r>
                        <a:rPr kumimoji="1" lang="en-US" altLang="ja-JP" sz="1300" dirty="0"/>
                        <a:t>31.5</a:t>
                      </a:r>
                      <a:endParaRPr kumimoji="1" lang="ja-JP" altLang="en-US" sz="1300" dirty="0"/>
                    </a:p>
                  </a:txBody>
                  <a:tcPr anchor="ctr">
                    <a:solidFill>
                      <a:schemeClr val="bg2"/>
                    </a:solidFill>
                  </a:tcPr>
                </a:tc>
                <a:tc>
                  <a:txBody>
                    <a:bodyPr/>
                    <a:lstStyle/>
                    <a:p>
                      <a:pPr algn="ctr"/>
                      <a:r>
                        <a:rPr kumimoji="1" lang="en-US" altLang="ja-JP" sz="1300" dirty="0"/>
                        <a:t>189.7</a:t>
                      </a:r>
                      <a:endParaRPr kumimoji="1" lang="ja-JP" altLang="en-US" sz="1300" dirty="0"/>
                    </a:p>
                  </a:txBody>
                  <a:tcPr anchor="ctr">
                    <a:solidFill>
                      <a:schemeClr val="bg2"/>
                    </a:solidFill>
                  </a:tcPr>
                </a:tc>
                <a:extLst>
                  <a:ext uri="{0D108BD9-81ED-4DB2-BD59-A6C34878D82A}">
                    <a16:rowId xmlns:a16="http://schemas.microsoft.com/office/drawing/2014/main" val="2867862329"/>
                  </a:ext>
                </a:extLst>
              </a:tr>
              <a:tr h="370840">
                <a:tc>
                  <a:txBody>
                    <a:bodyPr/>
                    <a:lstStyle/>
                    <a:p>
                      <a:pPr algn="ctr"/>
                      <a:r>
                        <a:rPr kumimoji="1" lang="en-US" altLang="ja-JP" sz="1300" dirty="0">
                          <a:solidFill>
                            <a:schemeClr val="tx1"/>
                          </a:solidFill>
                        </a:rPr>
                        <a:t>C</a:t>
                      </a:r>
                      <a:r>
                        <a:rPr kumimoji="1" lang="en-US" altLang="ja-JP" sz="1300" baseline="-25000" dirty="0">
                          <a:solidFill>
                            <a:schemeClr val="tx1"/>
                          </a:solidFill>
                        </a:rPr>
                        <a:t>2</a:t>
                      </a:r>
                      <a:r>
                        <a:rPr kumimoji="1" lang="en-US" altLang="ja-JP" sz="1300" dirty="0">
                          <a:solidFill>
                            <a:schemeClr val="tx1"/>
                          </a:solidFill>
                        </a:rPr>
                        <a:t>H</a:t>
                      </a:r>
                      <a:r>
                        <a:rPr kumimoji="1" lang="en-US" altLang="ja-JP" sz="1300" baseline="-25000" dirty="0">
                          <a:solidFill>
                            <a:schemeClr val="tx1"/>
                          </a:solidFill>
                        </a:rPr>
                        <a:t>4</a:t>
                      </a:r>
                      <a:endParaRPr kumimoji="1" lang="ja-JP" altLang="en-US" sz="1300" baseline="-25000" dirty="0">
                        <a:solidFill>
                          <a:schemeClr val="tx1"/>
                        </a:solidFill>
                      </a:endParaRPr>
                    </a:p>
                  </a:txBody>
                  <a:tcPr anchor="ctr">
                    <a:lnB w="12700" cmpd="sng">
                      <a:noFill/>
                    </a:lnB>
                    <a:solidFill>
                      <a:schemeClr val="bg2"/>
                    </a:solidFill>
                  </a:tcPr>
                </a:tc>
                <a:tc>
                  <a:txBody>
                    <a:bodyPr/>
                    <a:lstStyle/>
                    <a:p>
                      <a:pPr algn="ctr"/>
                      <a:r>
                        <a:rPr kumimoji="1" lang="en-US" altLang="ja-JP" sz="1300" dirty="0"/>
                        <a:t>25.7</a:t>
                      </a:r>
                      <a:endParaRPr kumimoji="1" lang="ja-JP" altLang="en-US" sz="1300" dirty="0"/>
                    </a:p>
                  </a:txBody>
                  <a:tcPr anchor="ctr">
                    <a:lnB w="12700" cmpd="sng">
                      <a:noFill/>
                    </a:lnB>
                    <a:solidFill>
                      <a:schemeClr val="bg2"/>
                    </a:solidFill>
                  </a:tcPr>
                </a:tc>
                <a:tc>
                  <a:txBody>
                    <a:bodyPr/>
                    <a:lstStyle/>
                    <a:p>
                      <a:pPr algn="ctr"/>
                      <a:r>
                        <a:rPr kumimoji="1" lang="en-US" altLang="ja-JP" sz="1300" dirty="0"/>
                        <a:t>59.5</a:t>
                      </a:r>
                      <a:endParaRPr kumimoji="1" lang="ja-JP" altLang="en-US" sz="1300" dirty="0"/>
                    </a:p>
                  </a:txBody>
                  <a:tcPr anchor="ctr">
                    <a:lnB w="12700" cmpd="sng">
                      <a:noFill/>
                    </a:lnB>
                    <a:solidFill>
                      <a:schemeClr val="bg2"/>
                    </a:solidFill>
                  </a:tcPr>
                </a:tc>
                <a:extLst>
                  <a:ext uri="{0D108BD9-81ED-4DB2-BD59-A6C34878D82A}">
                    <a16:rowId xmlns:a16="http://schemas.microsoft.com/office/drawing/2014/main" val="3873097020"/>
                  </a:ext>
                </a:extLst>
              </a:tr>
              <a:tr h="370840">
                <a:tc>
                  <a:txBody>
                    <a:bodyPr/>
                    <a:lstStyle/>
                    <a:p>
                      <a:pPr algn="ctr"/>
                      <a:endParaRPr kumimoji="1" lang="ja-JP" altLang="en-US" sz="1300" baseline="-25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6682921"/>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solidFill>
                        </a:rPr>
                        <a:t>化学シフト</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7201538"/>
                  </a:ext>
                </a:extLst>
              </a:tr>
              <a:tr h="370840">
                <a:tc>
                  <a:txBody>
                    <a:bodyPr/>
                    <a:lstStyle/>
                    <a:p>
                      <a:pPr algn="ctr"/>
                      <a:endParaRPr kumimoji="1" lang="ja-JP" altLang="en-US" sz="1300" baseline="-250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lnT w="12700" cmpd="sng">
                      <a:noFill/>
                    </a:lnT>
                    <a:solidFill>
                      <a:schemeClr val="tx2"/>
                    </a:solidFill>
                  </a:tcPr>
                </a:tc>
                <a:extLst>
                  <a:ext uri="{0D108BD9-81ED-4DB2-BD59-A6C34878D82A}">
                    <a16:rowId xmlns:a16="http://schemas.microsoft.com/office/drawing/2014/main" val="394728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計算</a:t>
                      </a:r>
                    </a:p>
                  </a:txBody>
                  <a:tcPr anchor="ctr">
                    <a:solidFill>
                      <a:schemeClr val="bg2"/>
                    </a:solidFill>
                  </a:tcPr>
                </a:tc>
                <a:tc>
                  <a:txBody>
                    <a:bodyPr/>
                    <a:lstStyle/>
                    <a:p>
                      <a:pPr algn="ctr"/>
                      <a:r>
                        <a:rPr kumimoji="1" lang="en-US" altLang="ja-JP" sz="1300" dirty="0"/>
                        <a:t>5.8</a:t>
                      </a:r>
                      <a:endParaRPr kumimoji="1" lang="ja-JP" altLang="en-US" sz="13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130.2</a:t>
                      </a:r>
                      <a:endParaRPr kumimoji="1" lang="ja-JP" altLang="en-US" sz="1300" dirty="0"/>
                    </a:p>
                  </a:txBody>
                  <a:tcPr anchor="ctr">
                    <a:solidFill>
                      <a:schemeClr val="bg2"/>
                    </a:solidFill>
                  </a:tcPr>
                </a:tc>
                <a:extLst>
                  <a:ext uri="{0D108BD9-81ED-4DB2-BD59-A6C34878D82A}">
                    <a16:rowId xmlns:a16="http://schemas.microsoft.com/office/drawing/2014/main" val="32265664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実験</a:t>
                      </a:r>
                    </a:p>
                  </a:txBody>
                  <a:tcPr anchor="ctr">
                    <a:solidFill>
                      <a:schemeClr val="bg2"/>
                    </a:solidFill>
                  </a:tcPr>
                </a:tc>
                <a:tc>
                  <a:txBody>
                    <a:bodyPr/>
                    <a:lstStyle/>
                    <a:p>
                      <a:pPr algn="ctr"/>
                      <a:r>
                        <a:rPr kumimoji="1" lang="en-US" altLang="ja-JP" sz="1300" dirty="0"/>
                        <a:t>5.25</a:t>
                      </a:r>
                      <a:endParaRPr kumimoji="1" lang="ja-JP" altLang="en-US" sz="1300" dirty="0"/>
                    </a:p>
                  </a:txBody>
                  <a:tcPr anchor="ctr">
                    <a:solidFill>
                      <a:schemeClr val="bg2"/>
                    </a:solidFill>
                  </a:tcPr>
                </a:tc>
                <a:tc>
                  <a:txBody>
                    <a:bodyPr/>
                    <a:lstStyle/>
                    <a:p>
                      <a:pPr algn="ctr"/>
                      <a:r>
                        <a:rPr kumimoji="1" lang="en-US" altLang="ja-JP" sz="1300" dirty="0"/>
                        <a:t>123.2</a:t>
                      </a:r>
                      <a:endParaRPr kumimoji="1" lang="ja-JP" altLang="en-US" sz="1300" dirty="0"/>
                    </a:p>
                  </a:txBody>
                  <a:tcPr anchor="ctr">
                    <a:solidFill>
                      <a:schemeClr val="bg2"/>
                    </a:solidFill>
                  </a:tcPr>
                </a:tc>
                <a:extLst>
                  <a:ext uri="{0D108BD9-81ED-4DB2-BD59-A6C34878D82A}">
                    <a16:rowId xmlns:a16="http://schemas.microsoft.com/office/drawing/2014/main" val="2032964788"/>
                  </a:ext>
                </a:extLst>
              </a:tr>
            </a:tbl>
          </a:graphicData>
        </a:graphic>
      </p:graphicFrame>
      <p:sp>
        <p:nvSpPr>
          <p:cNvPr id="2" name="タイトル 1">
            <a:extLst>
              <a:ext uri="{FF2B5EF4-FFF2-40B4-BE49-F238E27FC236}">
                <a16:creationId xmlns:a16="http://schemas.microsoft.com/office/drawing/2014/main" id="{6ED59FE2-FDE9-A702-1EFC-681F3BA0B5A7}"/>
              </a:ext>
            </a:extLst>
          </p:cNvPr>
          <p:cNvSpPr>
            <a:spLocks noGrp="1"/>
          </p:cNvSpPr>
          <p:nvPr>
            <p:ph type="title"/>
          </p:nvPr>
        </p:nvSpPr>
        <p:spPr/>
        <p:txBody>
          <a:bodyPr/>
          <a:lstStyle/>
          <a:p>
            <a:r>
              <a:rPr kumimoji="1" lang="ja-JP" altLang="en-US" dirty="0"/>
              <a:t>演習：化学シフト</a:t>
            </a:r>
          </a:p>
        </p:txBody>
      </p:sp>
      <p:sp>
        <p:nvSpPr>
          <p:cNvPr id="6" name="スライド番号プレースホルダー 5">
            <a:extLst>
              <a:ext uri="{FF2B5EF4-FFF2-40B4-BE49-F238E27FC236}">
                <a16:creationId xmlns:a16="http://schemas.microsoft.com/office/drawing/2014/main" id="{6BE08675-FA4B-D5E3-82BB-6DB133F6A8E2}"/>
              </a:ext>
            </a:extLst>
          </p:cNvPr>
          <p:cNvSpPr>
            <a:spLocks noGrp="1"/>
          </p:cNvSpPr>
          <p:nvPr>
            <p:ph type="sldNum" sz="quarter" idx="15"/>
          </p:nvPr>
        </p:nvSpPr>
        <p:spPr/>
        <p:txBody>
          <a:bodyPr/>
          <a:lstStyle/>
          <a:p>
            <a:fld id="{44CC7441-4F6D-4D99-AEAC-28C0433C7008}" type="slidenum">
              <a:rPr kumimoji="1" lang="ja-JP" altLang="en-US" smtClean="0"/>
              <a:pPr/>
              <a:t>74</a:t>
            </a:fld>
            <a:endParaRPr kumimoji="1" lang="ja-JP" altLang="en-US" dirty="0"/>
          </a:p>
        </p:txBody>
      </p:sp>
      <p:sp>
        <p:nvSpPr>
          <p:cNvPr id="12" name="正方形/長方形 11">
            <a:extLst>
              <a:ext uri="{FF2B5EF4-FFF2-40B4-BE49-F238E27FC236}">
                <a16:creationId xmlns:a16="http://schemas.microsoft.com/office/drawing/2014/main" id="{1043AB5E-393D-4644-4F68-6BB35C2796F4}"/>
              </a:ext>
            </a:extLst>
          </p:cNvPr>
          <p:cNvSpPr/>
          <p:nvPr/>
        </p:nvSpPr>
        <p:spPr>
          <a:xfrm>
            <a:off x="4137669" y="3478192"/>
            <a:ext cx="4358330" cy="32409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フッター プレースホルダー 7">
            <a:extLst>
              <a:ext uri="{FF2B5EF4-FFF2-40B4-BE49-F238E27FC236}">
                <a16:creationId xmlns:a16="http://schemas.microsoft.com/office/drawing/2014/main" id="{DA257449-310F-C091-DBF1-2D3E3E08116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565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FFDF1DA-36C0-9AFF-0FD8-6A207978DC1F}"/>
              </a:ext>
            </a:extLst>
          </p:cNvPr>
          <p:cNvSpPr>
            <a:spLocks noGrp="1"/>
          </p:cNvSpPr>
          <p:nvPr>
            <p:ph idx="1"/>
          </p:nvPr>
        </p:nvSpPr>
        <p:spPr>
          <a:xfrm>
            <a:off x="468000" y="843750"/>
            <a:ext cx="2736000" cy="3053772"/>
          </a:xfrm>
        </p:spPr>
        <p:txBody>
          <a:bodyPr/>
          <a:lstStyle/>
          <a:p>
            <a:pPr algn="ctr"/>
            <a:r>
              <a:rPr lang="en-US" altLang="ja-JP" dirty="0"/>
              <a:t>`SCRF=(Solvent=Water)`</a:t>
            </a:r>
            <a:endParaRPr kumimoji="1" lang="ja-JP" altLang="en-US" dirty="0"/>
          </a:p>
          <a:p>
            <a:r>
              <a:rPr lang="ja-JP" altLang="en-US" dirty="0"/>
              <a:t>のように溶媒を指定することで</a:t>
            </a:r>
            <a:r>
              <a:rPr lang="en-US" altLang="ja-JP" dirty="0"/>
              <a:t>, </a:t>
            </a:r>
            <a:r>
              <a:rPr lang="ja-JP" altLang="en-US" dirty="0"/>
              <a:t>溶媒効果を取り込んだ計算が可能である</a:t>
            </a:r>
            <a:r>
              <a:rPr lang="en-US" altLang="ja-JP" dirty="0"/>
              <a:t>. </a:t>
            </a:r>
            <a:r>
              <a:rPr lang="ja-JP" altLang="en-US" dirty="0"/>
              <a:t>インプットファイル内に書き込むか</a:t>
            </a:r>
            <a:r>
              <a:rPr lang="en-US" altLang="ja-JP" dirty="0"/>
              <a:t>, </a:t>
            </a:r>
            <a:r>
              <a:rPr lang="en-US" altLang="ja-JP" dirty="0" err="1"/>
              <a:t>GaussiView</a:t>
            </a:r>
            <a:r>
              <a:rPr lang="ja-JP" altLang="en-US" dirty="0"/>
              <a:t>上で溶液を指定することもできる</a:t>
            </a:r>
            <a:r>
              <a:rPr lang="en-US" altLang="ja-JP" dirty="0"/>
              <a:t>.</a:t>
            </a:r>
            <a:r>
              <a:rPr lang="ja-JP" altLang="en-US" dirty="0"/>
              <a:t> 任意の分子について</a:t>
            </a:r>
            <a:r>
              <a:rPr lang="en-US" altLang="ja-JP" dirty="0"/>
              <a:t>, </a:t>
            </a:r>
            <a:r>
              <a:rPr lang="ja-JP" altLang="en-US" dirty="0"/>
              <a:t>気相中と溶液中でそれぞれ最適化し</a:t>
            </a:r>
            <a:r>
              <a:rPr lang="en-US" altLang="ja-JP" dirty="0"/>
              <a:t>, </a:t>
            </a:r>
            <a:r>
              <a:rPr lang="ja-JP" altLang="en-US" dirty="0"/>
              <a:t>構造を比較しなさい</a:t>
            </a:r>
            <a:r>
              <a:rPr lang="en-US" altLang="ja-JP" dirty="0"/>
              <a:t>. </a:t>
            </a:r>
            <a:r>
              <a:rPr lang="ja-JP" altLang="en-US" dirty="0"/>
              <a:t>構造が変化するということは</a:t>
            </a:r>
            <a:r>
              <a:rPr lang="en-US" altLang="ja-JP" dirty="0"/>
              <a:t>, </a:t>
            </a:r>
            <a:r>
              <a:rPr lang="ja-JP" altLang="en-US" dirty="0"/>
              <a:t>後に計算するように様々なスペクトルに変化が生じるはずである</a:t>
            </a:r>
            <a:r>
              <a:rPr lang="en-US" altLang="ja-JP" dirty="0"/>
              <a:t>.</a:t>
            </a:r>
          </a:p>
        </p:txBody>
      </p:sp>
      <p:sp>
        <p:nvSpPr>
          <p:cNvPr id="3" name="テキスト プレースホルダー 2">
            <a:extLst>
              <a:ext uri="{FF2B5EF4-FFF2-40B4-BE49-F238E27FC236}">
                <a16:creationId xmlns:a16="http://schemas.microsoft.com/office/drawing/2014/main" id="{23D2A4C3-EBE2-F12B-C0AD-3466CE1C31F7}"/>
              </a:ext>
            </a:extLst>
          </p:cNvPr>
          <p:cNvSpPr>
            <a:spLocks noGrp="1"/>
          </p:cNvSpPr>
          <p:nvPr>
            <p:ph type="body" sz="quarter" idx="13"/>
          </p:nvPr>
        </p:nvSpPr>
        <p:spPr/>
        <p:txBody>
          <a:bodyPr/>
          <a:lstStyle/>
          <a:p>
            <a:r>
              <a:rPr kumimoji="1" lang="en-US" altLang="ja-JP" dirty="0">
                <a:hlinkClick r:id="rId2"/>
              </a:rPr>
              <a:t>https://gaussian.com/scrf/</a:t>
            </a:r>
            <a:endParaRPr kumimoji="1" lang="en-US" altLang="ja-JP" dirty="0"/>
          </a:p>
          <a:p>
            <a:r>
              <a:rPr kumimoji="1" lang="ja-JP" altLang="en-US" dirty="0"/>
              <a:t>溶媒効果については </a:t>
            </a:r>
            <a:r>
              <a:rPr kumimoji="1" lang="en-US" altLang="ja-JP" dirty="0"/>
              <a:t>J. B. Foresman, Æ. Frisch </a:t>
            </a:r>
            <a:r>
              <a:rPr kumimoji="1" lang="ja-JP" altLang="en-US" dirty="0"/>
              <a:t>著</a:t>
            </a:r>
            <a:r>
              <a:rPr kumimoji="1" lang="en-US" altLang="ja-JP" dirty="0"/>
              <a:t>『</a:t>
            </a:r>
            <a:r>
              <a:rPr kumimoji="1" lang="ja-JP" altLang="en-US" dirty="0"/>
              <a:t>電子構造論による化学の探究</a:t>
            </a:r>
            <a:r>
              <a:rPr kumimoji="1" lang="en-US" altLang="ja-JP" dirty="0"/>
              <a:t>』(2017)</a:t>
            </a:r>
            <a:r>
              <a:rPr lang="ja-JP" altLang="en-US" dirty="0"/>
              <a:t> でよく解説されている</a:t>
            </a:r>
            <a:r>
              <a:rPr lang="en-US" altLang="ja-JP" dirty="0"/>
              <a:t>.</a:t>
            </a:r>
            <a:endParaRPr kumimoji="1" lang="en-US" altLang="ja-JP" dirty="0"/>
          </a:p>
        </p:txBody>
      </p:sp>
      <p:sp>
        <p:nvSpPr>
          <p:cNvPr id="5" name="タイトル 4">
            <a:extLst>
              <a:ext uri="{FF2B5EF4-FFF2-40B4-BE49-F238E27FC236}">
                <a16:creationId xmlns:a16="http://schemas.microsoft.com/office/drawing/2014/main" id="{2868FC84-5014-008C-C2D1-C12B95604B28}"/>
              </a:ext>
            </a:extLst>
          </p:cNvPr>
          <p:cNvSpPr>
            <a:spLocks noGrp="1"/>
          </p:cNvSpPr>
          <p:nvPr>
            <p:ph type="title"/>
          </p:nvPr>
        </p:nvSpPr>
        <p:spPr/>
        <p:txBody>
          <a:bodyPr/>
          <a:lstStyle/>
          <a:p>
            <a:r>
              <a:rPr kumimoji="1" lang="ja-JP" altLang="en-US" dirty="0"/>
              <a:t>演習：溶媒効果</a:t>
            </a:r>
          </a:p>
        </p:txBody>
      </p:sp>
      <p:sp>
        <p:nvSpPr>
          <p:cNvPr id="6" name="スライド番号プレースホルダー 5">
            <a:extLst>
              <a:ext uri="{FF2B5EF4-FFF2-40B4-BE49-F238E27FC236}">
                <a16:creationId xmlns:a16="http://schemas.microsoft.com/office/drawing/2014/main" id="{11EB0E6B-8615-0B5E-4A6A-2A144DE437E7}"/>
              </a:ext>
            </a:extLst>
          </p:cNvPr>
          <p:cNvSpPr>
            <a:spLocks noGrp="1"/>
          </p:cNvSpPr>
          <p:nvPr>
            <p:ph type="sldNum" sz="quarter" idx="15"/>
          </p:nvPr>
        </p:nvSpPr>
        <p:spPr/>
        <p:txBody>
          <a:bodyPr/>
          <a:lstStyle/>
          <a:p>
            <a:fld id="{44CC7441-4F6D-4D99-AEAC-28C0433C7008}" type="slidenum">
              <a:rPr kumimoji="1" lang="ja-JP" altLang="en-US" smtClean="0"/>
              <a:pPr/>
              <a:t>75</a:t>
            </a:fld>
            <a:endParaRPr kumimoji="1" lang="ja-JP" altLang="en-US" dirty="0"/>
          </a:p>
        </p:txBody>
      </p:sp>
      <p:sp>
        <p:nvSpPr>
          <p:cNvPr id="8" name="フッター プレースホルダー 7">
            <a:extLst>
              <a:ext uri="{FF2B5EF4-FFF2-40B4-BE49-F238E27FC236}">
                <a16:creationId xmlns:a16="http://schemas.microsoft.com/office/drawing/2014/main" id="{6037C540-ED5B-6126-602F-03E071C44804}"/>
              </a:ext>
            </a:extLst>
          </p:cNvPr>
          <p:cNvSpPr>
            <a:spLocks noGrp="1"/>
          </p:cNvSpPr>
          <p:nvPr>
            <p:ph type="ftr" sz="quarter" idx="16"/>
          </p:nvPr>
        </p:nvSpPr>
        <p:spPr/>
        <p:txBody>
          <a:bodyPr/>
          <a:lstStyle/>
          <a:p>
            <a:r>
              <a:rPr lang="en-US" altLang="ja-JP"/>
              <a:t>© 2024 Shuhei Ohno</a:t>
            </a:r>
            <a:endParaRPr lang="en-US" altLang="ja-JP" dirty="0"/>
          </a:p>
        </p:txBody>
      </p:sp>
      <p:graphicFrame>
        <p:nvGraphicFramePr>
          <p:cNvPr id="7" name="表 29">
            <a:extLst>
              <a:ext uri="{FF2B5EF4-FFF2-40B4-BE49-F238E27FC236}">
                <a16:creationId xmlns:a16="http://schemas.microsoft.com/office/drawing/2014/main" id="{7FB1E294-BE40-F4C8-1EF7-A83EE6703094}"/>
              </a:ext>
            </a:extLst>
          </p:cNvPr>
          <p:cNvGraphicFramePr>
            <a:graphicFrameLocks noGrp="1"/>
          </p:cNvGraphicFramePr>
          <p:nvPr>
            <p:ph idx="14"/>
            <p:extLst>
              <p:ext uri="{D42A27DB-BD31-4B8C-83A1-F6EECF244321}">
                <p14:modId xmlns:p14="http://schemas.microsoft.com/office/powerpoint/2010/main" val="4202513849"/>
              </p:ext>
            </p:extLst>
          </p:nvPr>
        </p:nvGraphicFramePr>
        <p:xfrm>
          <a:off x="3203575" y="842963"/>
          <a:ext cx="5472425" cy="39033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examples/solvent/</a:t>
                      </a:r>
                      <a:r>
                        <a:rPr kumimoji="1" lang="en-US" altLang="ja-JP" sz="1400" b="1" dirty="0" err="1">
                          <a:solidFill>
                            <a:schemeClr val="tx2"/>
                          </a:solidFill>
                          <a:latin typeface="Consolas" panose="020B0609020204030204" pitchFamily="49" charset="0"/>
                        </a:rPr>
                        <a:t>water.gjf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B3LYP/6-31G(d,p) OPT SCRF=(Solvent=Water)</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NH3</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N  </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r>
                        <a:rPr kumimoji="1" lang="pt-BR" altLang="ja-JP" sz="1050" dirty="0">
                          <a:solidFill>
                            <a:srgbClr val="D4D4D4"/>
                          </a:solidFill>
                          <a:latin typeface="Consolas" panose="020B0609020204030204" pitchFamily="49" charset="0"/>
                        </a:rPr>
                        <a:t>H  1  B1  3  A1  2  D1  0</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1.0</a:t>
                      </a:r>
                    </a:p>
                    <a:p>
                      <a:r>
                        <a:rPr kumimoji="1" lang="pt-BR" altLang="ja-JP" sz="1050" dirty="0">
                          <a:solidFill>
                            <a:srgbClr val="D4D4D4"/>
                          </a:solidFill>
                          <a:latin typeface="Consolas" panose="020B0609020204030204" pitchFamily="49" charset="0"/>
                        </a:rPr>
                        <a:t>A1   109.47120255</a:t>
                      </a:r>
                    </a:p>
                    <a:p>
                      <a:r>
                        <a:rPr kumimoji="1" lang="pt-BR" altLang="ja-JP" sz="1050" dirty="0">
                          <a:solidFill>
                            <a:srgbClr val="D4D4D4"/>
                          </a:solidFill>
                          <a:latin typeface="Consolas" panose="020B0609020204030204" pitchFamily="49" charset="0"/>
                        </a:rPr>
                        <a:t>D1  -120.0</a:t>
                      </a:r>
                    </a:p>
                    <a:p>
                      <a:endParaRPr kumimoji="1" lang="pt-BR"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en-US" altLang="ja-JP" sz="1050" dirty="0">
                          <a:solidFill>
                            <a:srgbClr val="D4D4D4"/>
                          </a:solidFill>
                          <a:latin typeface="Consolas" panose="020B0609020204030204" pitchFamily="49" charset="0"/>
                        </a:rPr>
                        <a:t>Gas phase</a:t>
                      </a:r>
                    </a:p>
                    <a:p>
                      <a:r>
                        <a:rPr kumimoji="1" lang="pt-BR" altLang="ja-JP" sz="1050" dirty="0">
                          <a:solidFill>
                            <a:srgbClr val="D4D4D4"/>
                          </a:solidFill>
                          <a:latin typeface="Consolas" panose="020B0609020204030204" pitchFamily="49" charset="0"/>
                        </a:rPr>
                        <a:t>! R1    R(1,2)                  1.018 </a:t>
                      </a:r>
                    </a:p>
                    <a:p>
                      <a:r>
                        <a:rPr kumimoji="1" lang="pt-BR" altLang="ja-JP" sz="1050" dirty="0">
                          <a:solidFill>
                            <a:srgbClr val="D4D4D4"/>
                          </a:solidFill>
                          <a:latin typeface="Consolas" panose="020B0609020204030204" pitchFamily="49" charset="0"/>
                        </a:rPr>
                        <a:t>! A1    A(2,1,3)              105.7446</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In water</a:t>
                      </a:r>
                    </a:p>
                    <a:p>
                      <a:r>
                        <a:rPr kumimoji="1" lang="pt-BR" altLang="ja-JP" sz="1050" dirty="0">
                          <a:solidFill>
                            <a:srgbClr val="D4D4D4"/>
                          </a:solidFill>
                          <a:latin typeface="Consolas" panose="020B0609020204030204" pitchFamily="49" charset="0"/>
                        </a:rPr>
                        <a:t>! R1    R(1,2)                  1.0191</a:t>
                      </a:r>
                    </a:p>
                    <a:p>
                      <a:r>
                        <a:rPr kumimoji="1" lang="pt-BR" altLang="ja-JP" sz="1050" dirty="0">
                          <a:solidFill>
                            <a:srgbClr val="D4D4D4"/>
                          </a:solidFill>
                          <a:latin typeface="Consolas" panose="020B0609020204030204" pitchFamily="49" charset="0"/>
                        </a:rPr>
                        <a:t>! A1    A(2,1,3)              104.7781</a:t>
                      </a:r>
                      <a:endParaRPr kumimoji="1" lang="en-US"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48032313"/>
                  </a:ext>
                </a:extLst>
              </a:tr>
            </a:tbl>
          </a:graphicData>
        </a:graphic>
      </p:graphicFrame>
      <p:sp>
        <p:nvSpPr>
          <p:cNvPr id="9" name="テキスト ボックス 8">
            <a:extLst>
              <a:ext uri="{FF2B5EF4-FFF2-40B4-BE49-F238E27FC236}">
                <a16:creationId xmlns:a16="http://schemas.microsoft.com/office/drawing/2014/main" id="{2E1207FE-2320-0CE4-2931-F9B29F439E87}"/>
              </a:ext>
            </a:extLst>
          </p:cNvPr>
          <p:cNvSpPr txBox="1"/>
          <p:nvPr/>
        </p:nvSpPr>
        <p:spPr>
          <a:xfrm>
            <a:off x="581598" y="4051009"/>
            <a:ext cx="2621977" cy="497482"/>
          </a:xfrm>
          <a:prstGeom prst="rect">
            <a:avLst/>
          </a:prstGeom>
          <a:noFill/>
        </p:spPr>
        <p:txBody>
          <a:bodyPr wrap="square" anchor="ctr">
            <a:noAutofit/>
          </a:bodyPr>
          <a:lstStyle/>
          <a:p>
            <a:pPr algn="ctr"/>
            <a:r>
              <a:rPr kumimoji="1" lang="ja-JP" altLang="en-US" sz="1300" b="1" dirty="0">
                <a:solidFill>
                  <a:schemeClr val="accent4"/>
                </a:solidFill>
              </a:rPr>
              <a:t>気相中と水溶媒中で</a:t>
            </a:r>
            <a:r>
              <a:rPr kumimoji="1" lang="en-US" altLang="ja-JP" sz="1300" b="1" dirty="0">
                <a:solidFill>
                  <a:schemeClr val="accent4"/>
                </a:solidFill>
              </a:rPr>
              <a:t>NH3</a:t>
            </a:r>
            <a:r>
              <a:rPr kumimoji="1" lang="ja-JP" altLang="en-US" sz="1300" b="1" dirty="0">
                <a:solidFill>
                  <a:schemeClr val="accent4"/>
                </a:solidFill>
              </a:rPr>
              <a:t>の</a:t>
            </a:r>
            <a:endParaRPr kumimoji="1" lang="en-US" altLang="ja-JP" sz="1300" b="1" dirty="0">
              <a:solidFill>
                <a:schemeClr val="accent4"/>
              </a:solidFill>
            </a:endParaRPr>
          </a:p>
          <a:p>
            <a:pPr algn="ctr"/>
            <a:r>
              <a:rPr kumimoji="1" lang="ja-JP" altLang="en-US" sz="1300" b="1" dirty="0">
                <a:solidFill>
                  <a:schemeClr val="accent4"/>
                </a:solidFill>
              </a:rPr>
              <a:t>構造はどう変化したか？</a:t>
            </a:r>
          </a:p>
        </p:txBody>
      </p:sp>
      <p:sp>
        <p:nvSpPr>
          <p:cNvPr id="10" name="正方形/長方形 9">
            <a:extLst>
              <a:ext uri="{FF2B5EF4-FFF2-40B4-BE49-F238E27FC236}">
                <a16:creationId xmlns:a16="http://schemas.microsoft.com/office/drawing/2014/main" id="{6634BEFA-3C80-2482-EDF3-5F611D79F450}"/>
              </a:ext>
            </a:extLst>
          </p:cNvPr>
          <p:cNvSpPr/>
          <p:nvPr/>
        </p:nvSpPr>
        <p:spPr>
          <a:xfrm>
            <a:off x="4669104" y="3705101"/>
            <a:ext cx="1512000" cy="975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2943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68B767-0A1C-2410-B240-51B0E290DF96}"/>
              </a:ext>
            </a:extLst>
          </p:cNvPr>
          <p:cNvSpPr>
            <a:spLocks noGrp="1"/>
          </p:cNvSpPr>
          <p:nvPr>
            <p:ph idx="1"/>
          </p:nvPr>
        </p:nvSpPr>
        <p:spPr>
          <a:xfrm>
            <a:off x="468000" y="843750"/>
            <a:ext cx="2736000" cy="3610847"/>
          </a:xfrm>
        </p:spPr>
        <p:txBody>
          <a:bodyPr/>
          <a:lstStyle/>
          <a:p>
            <a:r>
              <a:rPr kumimoji="1" lang="ja-JP" altLang="en-US" dirty="0"/>
              <a:t>　次のように並進ベクトルを</a:t>
            </a:r>
            <a:r>
              <a:rPr kumimoji="1" lang="en-US" altLang="ja-JP" dirty="0"/>
              <a:t>TV</a:t>
            </a:r>
            <a:r>
              <a:rPr kumimoji="1" lang="ja-JP" altLang="en-US" dirty="0"/>
              <a:t>で指定することで周期境界条件の計算が可能である</a:t>
            </a:r>
            <a:r>
              <a:rPr kumimoji="1" lang="en-US" altLang="ja-JP" dirty="0"/>
              <a:t>. </a:t>
            </a:r>
            <a:r>
              <a:rPr kumimoji="1" lang="ja-JP" altLang="en-US" dirty="0"/>
              <a:t>構造最適化を行い</a:t>
            </a:r>
            <a:r>
              <a:rPr kumimoji="1" lang="en-US" altLang="ja-JP" dirty="0"/>
              <a:t>, </a:t>
            </a:r>
            <a:r>
              <a:rPr kumimoji="1" lang="ja-JP" altLang="en-US" dirty="0"/>
              <a:t>グラフェンの格子定数を決定し</a:t>
            </a:r>
            <a:r>
              <a:rPr kumimoji="1" lang="en-US" altLang="ja-JP" dirty="0"/>
              <a:t>, </a:t>
            </a:r>
            <a:r>
              <a:rPr kumimoji="1" lang="ja-JP" altLang="en-US" dirty="0"/>
              <a:t>実験値と比較せよ</a:t>
            </a:r>
            <a:r>
              <a:rPr kumimoji="1" lang="en-US" altLang="ja-JP" dirty="0"/>
              <a:t>.</a:t>
            </a:r>
          </a:p>
          <a:p>
            <a:r>
              <a:rPr lang="ja-JP" altLang="en-US" dirty="0"/>
              <a:t>　なお</a:t>
            </a:r>
            <a:r>
              <a:rPr lang="en-US" altLang="ja-JP" dirty="0"/>
              <a:t>, </a:t>
            </a:r>
            <a:r>
              <a:rPr lang="ja-JP" altLang="en-US" dirty="0"/>
              <a:t>汎関数と基底関数を改善する必要があるが</a:t>
            </a:r>
            <a:r>
              <a:rPr lang="en-US" altLang="ja-JP" dirty="0"/>
              <a:t>, </a:t>
            </a:r>
            <a:r>
              <a:rPr lang="ja-JP" altLang="en-US" dirty="0"/>
              <a:t>講習会の時間内に終了しない恐れがあるため</a:t>
            </a:r>
            <a:r>
              <a:rPr lang="en-US" altLang="ja-JP" dirty="0"/>
              <a:t>, </a:t>
            </a:r>
            <a:r>
              <a:rPr lang="ja-JP" altLang="en-US" dirty="0"/>
              <a:t>これについては各自の宿題とする</a:t>
            </a:r>
            <a:r>
              <a:rPr lang="en-US" altLang="ja-JP" dirty="0"/>
              <a:t>.</a:t>
            </a:r>
          </a:p>
          <a:p>
            <a:r>
              <a:rPr kumimoji="1" lang="ja-JP" altLang="en-US" dirty="0"/>
              <a:t>　ポリエチレン（</a:t>
            </a:r>
            <a:r>
              <a:rPr kumimoji="1" lang="en-US" altLang="ja-JP" dirty="0"/>
              <a:t>1</a:t>
            </a:r>
            <a:r>
              <a:rPr kumimoji="1" lang="ja-JP" altLang="en-US" dirty="0"/>
              <a:t>次元）やダイヤモンド（</a:t>
            </a:r>
            <a:r>
              <a:rPr kumimoji="1" lang="en-US" altLang="ja-JP" dirty="0"/>
              <a:t>3</a:t>
            </a:r>
            <a:r>
              <a:rPr kumimoji="1" lang="ja-JP" altLang="en-US" dirty="0"/>
              <a:t>次元）などの周期系を各自で構造最適化せよ</a:t>
            </a:r>
            <a:r>
              <a:rPr kumimoji="1" lang="en-US" altLang="ja-JP" dirty="0"/>
              <a:t>. </a:t>
            </a:r>
            <a:r>
              <a:rPr kumimoji="1" lang="en-US" altLang="ja-JP" dirty="0">
                <a:hlinkClick r:id="rId2"/>
              </a:rPr>
              <a:t>AFLOW</a:t>
            </a:r>
            <a:r>
              <a:rPr kumimoji="1" lang="ja-JP" altLang="en-US" dirty="0"/>
              <a:t>などの結晶構造データベースを活用せよ</a:t>
            </a:r>
            <a:r>
              <a:rPr kumimoji="1" lang="en-US" altLang="ja-JP" dirty="0"/>
              <a:t>.</a:t>
            </a:r>
          </a:p>
        </p:txBody>
      </p:sp>
      <p:sp>
        <p:nvSpPr>
          <p:cNvPr id="3" name="テキスト プレースホルダー 2">
            <a:extLst>
              <a:ext uri="{FF2B5EF4-FFF2-40B4-BE49-F238E27FC236}">
                <a16:creationId xmlns:a16="http://schemas.microsoft.com/office/drawing/2014/main" id="{2A178C6E-E9AD-C43D-0EC4-30050ACAB8D5}"/>
              </a:ext>
            </a:extLst>
          </p:cNvPr>
          <p:cNvSpPr>
            <a:spLocks noGrp="1"/>
          </p:cNvSpPr>
          <p:nvPr>
            <p:ph type="body" sz="quarter" idx="13"/>
          </p:nvPr>
        </p:nvSpPr>
        <p:spPr/>
        <p:txBody>
          <a:bodyPr/>
          <a:lstStyle/>
          <a:p>
            <a:r>
              <a:rPr lang="en-US" altLang="ja-JP" dirty="0">
                <a:hlinkClick r:id="rId3"/>
              </a:rPr>
              <a:t>https://gaussian.com/pbc/</a:t>
            </a:r>
            <a:r>
              <a:rPr lang="ja-JP" altLang="en-US" dirty="0"/>
              <a:t> 内の</a:t>
            </a:r>
            <a:r>
              <a:rPr lang="en-US" altLang="ja-JP" dirty="0"/>
              <a:t>Examples</a:t>
            </a:r>
            <a:r>
              <a:rPr lang="ja-JP" altLang="en-US" dirty="0"/>
              <a:t>や </a:t>
            </a:r>
            <a:r>
              <a:rPr kumimoji="1" lang="en-US" altLang="ja-JP" dirty="0">
                <a:hlinkClick r:id="rId4"/>
              </a:rPr>
              <a:t>https://www.hpc.co.jp/chem/software/gaussian/help/molspec/</a:t>
            </a:r>
            <a:r>
              <a:rPr lang="ja-JP" altLang="en-US" dirty="0"/>
              <a:t> にいくつかのサンプルがある</a:t>
            </a:r>
            <a:r>
              <a:rPr lang="en-US" altLang="ja-JP" dirty="0"/>
              <a:t>.</a:t>
            </a:r>
          </a:p>
          <a:p>
            <a:r>
              <a:rPr kumimoji="1" lang="ja-JP" altLang="en-US" dirty="0"/>
              <a:t>具らグラフェンの単位格子については </a:t>
            </a:r>
            <a:r>
              <a:rPr kumimoji="1" lang="en-US" altLang="ja-JP" dirty="0"/>
              <a:t>https://www.watanabe-lab.jp/blog/archives/1982</a:t>
            </a:r>
            <a:r>
              <a:rPr kumimoji="1" lang="ja-JP" altLang="en-US" dirty="0"/>
              <a:t> が参考になる</a:t>
            </a:r>
            <a:r>
              <a:rPr kumimoji="1" lang="en-US" altLang="ja-JP" dirty="0"/>
              <a:t>.</a:t>
            </a:r>
          </a:p>
        </p:txBody>
      </p:sp>
      <p:sp>
        <p:nvSpPr>
          <p:cNvPr id="5" name="タイトル 4">
            <a:extLst>
              <a:ext uri="{FF2B5EF4-FFF2-40B4-BE49-F238E27FC236}">
                <a16:creationId xmlns:a16="http://schemas.microsoft.com/office/drawing/2014/main" id="{1581CDD0-E92E-093E-B7CC-C79815618ABF}"/>
              </a:ext>
            </a:extLst>
          </p:cNvPr>
          <p:cNvSpPr>
            <a:spLocks noGrp="1"/>
          </p:cNvSpPr>
          <p:nvPr>
            <p:ph type="title"/>
          </p:nvPr>
        </p:nvSpPr>
        <p:spPr/>
        <p:txBody>
          <a:bodyPr/>
          <a:lstStyle/>
          <a:p>
            <a:r>
              <a:rPr kumimoji="1" lang="ja-JP" altLang="en-US" dirty="0"/>
              <a:t>演習：周期的境界条件</a:t>
            </a:r>
          </a:p>
        </p:txBody>
      </p:sp>
      <p:sp>
        <p:nvSpPr>
          <p:cNvPr id="6" name="スライド番号プレースホルダー 5">
            <a:extLst>
              <a:ext uri="{FF2B5EF4-FFF2-40B4-BE49-F238E27FC236}">
                <a16:creationId xmlns:a16="http://schemas.microsoft.com/office/drawing/2014/main" id="{33C4F500-8E03-F14A-73E1-A0EB83ED0D29}"/>
              </a:ext>
            </a:extLst>
          </p:cNvPr>
          <p:cNvSpPr>
            <a:spLocks noGrp="1"/>
          </p:cNvSpPr>
          <p:nvPr>
            <p:ph type="sldNum" sz="quarter" idx="15"/>
          </p:nvPr>
        </p:nvSpPr>
        <p:spPr/>
        <p:txBody>
          <a:bodyPr/>
          <a:lstStyle/>
          <a:p>
            <a:fld id="{44CC7441-4F6D-4D99-AEAC-28C0433C7008}" type="slidenum">
              <a:rPr kumimoji="1" lang="ja-JP" altLang="en-US" smtClean="0"/>
              <a:pPr/>
              <a:t>76</a:t>
            </a:fld>
            <a:endParaRPr kumimoji="1" lang="ja-JP" altLang="en-US" dirty="0"/>
          </a:p>
        </p:txBody>
      </p:sp>
      <p:sp>
        <p:nvSpPr>
          <p:cNvPr id="8" name="フッター プレースホルダー 7">
            <a:extLst>
              <a:ext uri="{FF2B5EF4-FFF2-40B4-BE49-F238E27FC236}">
                <a16:creationId xmlns:a16="http://schemas.microsoft.com/office/drawing/2014/main" id="{1D198670-4FAB-243A-BE03-3F39DC5628E3}"/>
              </a:ext>
            </a:extLst>
          </p:cNvPr>
          <p:cNvSpPr>
            <a:spLocks noGrp="1"/>
          </p:cNvSpPr>
          <p:nvPr>
            <p:ph type="ftr" sz="quarter" idx="16"/>
          </p:nvPr>
        </p:nvSpPr>
        <p:spPr/>
        <p:txBody>
          <a:bodyPr/>
          <a:lstStyle/>
          <a:p>
            <a:r>
              <a:rPr lang="en-US" altLang="ja-JP"/>
              <a:t>© 2024 Shuhei Ohno</a:t>
            </a:r>
            <a:endParaRPr lang="en-US" altLang="ja-JP" dirty="0"/>
          </a:p>
        </p:txBody>
      </p:sp>
      <p:graphicFrame>
        <p:nvGraphicFramePr>
          <p:cNvPr id="7" name="表 29">
            <a:extLst>
              <a:ext uri="{FF2B5EF4-FFF2-40B4-BE49-F238E27FC236}">
                <a16:creationId xmlns:a16="http://schemas.microsoft.com/office/drawing/2014/main" id="{C2FEB97B-0659-D800-D995-0C42E3075CAA}"/>
              </a:ext>
            </a:extLst>
          </p:cNvPr>
          <p:cNvGraphicFramePr>
            <a:graphicFrameLocks noGrp="1"/>
          </p:cNvGraphicFramePr>
          <p:nvPr>
            <p:ph idx="14"/>
            <p:extLst>
              <p:ext uri="{D42A27DB-BD31-4B8C-83A1-F6EECF244321}">
                <p14:modId xmlns:p14="http://schemas.microsoft.com/office/powerpoint/2010/main" val="1862849396"/>
              </p:ext>
            </p:extLst>
          </p:nvPr>
        </p:nvGraphicFramePr>
        <p:xfrm>
          <a:off x="3203574" y="842963"/>
          <a:ext cx="5472425" cy="25317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Tree>
    <p:extLst>
      <p:ext uri="{BB962C8B-B14F-4D97-AF65-F5344CB8AC3E}">
        <p14:creationId xmlns:p14="http://schemas.microsoft.com/office/powerpoint/2010/main" val="4167328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8287-5CA9-B2DA-037D-F5AF903ED043}"/>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3DD7202-2239-51EA-5B27-8C04C0A75EA5}"/>
              </a:ext>
            </a:extLst>
          </p:cNvPr>
          <p:cNvSpPr>
            <a:spLocks noGrp="1"/>
          </p:cNvSpPr>
          <p:nvPr>
            <p:ph type="ctrTitle"/>
          </p:nvPr>
        </p:nvSpPr>
        <p:spPr/>
        <p:txBody>
          <a:bodyPr/>
          <a:lstStyle/>
          <a:p>
            <a:r>
              <a:rPr lang="en-US" altLang="ja-JP" dirty="0"/>
              <a:t>8. </a:t>
            </a:r>
            <a:r>
              <a:rPr lang="ja-JP" altLang="en-US" dirty="0"/>
              <a:t>分子振動</a:t>
            </a:r>
          </a:p>
        </p:txBody>
      </p:sp>
      <p:sp>
        <p:nvSpPr>
          <p:cNvPr id="9" name="字幕 8">
            <a:extLst>
              <a:ext uri="{FF2B5EF4-FFF2-40B4-BE49-F238E27FC236}">
                <a16:creationId xmlns:a16="http://schemas.microsoft.com/office/drawing/2014/main" id="{C4C665E8-FCDA-A168-7B95-5AA5EC5FA1D2}"/>
              </a:ext>
            </a:extLst>
          </p:cNvPr>
          <p:cNvSpPr>
            <a:spLocks noGrp="1"/>
          </p:cNvSpPr>
          <p:nvPr>
            <p:ph type="subTitle" idx="1"/>
          </p:nvPr>
        </p:nvSpPr>
        <p:spPr/>
        <p:txBody>
          <a:bodyPr/>
          <a:lstStyle/>
          <a:p>
            <a:r>
              <a:rPr lang="en-US" altLang="ja-JP" dirty="0"/>
              <a:t>Born-Oppenheimer</a:t>
            </a:r>
            <a:r>
              <a:rPr lang="ja-JP" altLang="en-US" dirty="0"/>
              <a:t>近似のもとでは，核は電子の問題を解いて得られたポテンシャルエネルギー曲面の上を運動する</a:t>
            </a:r>
            <a:r>
              <a:rPr lang="en-US" altLang="ja-JP" dirty="0"/>
              <a:t>.</a:t>
            </a:r>
          </a:p>
          <a:p>
            <a:endParaRPr lang="en-US" altLang="ja-JP" dirty="0"/>
          </a:p>
          <a:p>
            <a:pPr algn="r"/>
            <a:r>
              <a:rPr lang="en-US" altLang="ja-JP" dirty="0"/>
              <a:t>―</a:t>
            </a:r>
            <a:r>
              <a:rPr lang="ja-JP" altLang="en-US" dirty="0"/>
              <a:t>　ザボ・オストランド</a:t>
            </a:r>
            <a:r>
              <a:rPr lang="en-US" altLang="ja-JP" dirty="0"/>
              <a:t>『</a:t>
            </a:r>
            <a:r>
              <a:rPr lang="ja-JP" altLang="en-US" dirty="0"/>
              <a:t>新しい量子化学 電子構造の理論入門 上</a:t>
            </a:r>
            <a:r>
              <a:rPr lang="en-US" altLang="ja-JP" dirty="0"/>
              <a:t>』(</a:t>
            </a:r>
            <a:r>
              <a:rPr lang="ja-JP" altLang="en-US" dirty="0"/>
              <a:t>東京大学出版会</a:t>
            </a:r>
            <a:r>
              <a:rPr lang="en-US" altLang="ja-JP" dirty="0"/>
              <a:t>, 1987)</a:t>
            </a:r>
            <a:r>
              <a:rPr lang="ja-JP" altLang="en-US" dirty="0"/>
              <a:t> </a:t>
            </a:r>
            <a:r>
              <a:rPr lang="en-US" altLang="ja-JP" dirty="0"/>
              <a:t>p.47</a:t>
            </a:r>
            <a:endParaRPr lang="ja-JP" altLang="en-US" dirty="0"/>
          </a:p>
        </p:txBody>
      </p:sp>
    </p:spTree>
    <p:extLst>
      <p:ext uri="{BB962C8B-B14F-4D97-AF65-F5344CB8AC3E}">
        <p14:creationId xmlns:p14="http://schemas.microsoft.com/office/powerpoint/2010/main" val="1561351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F9CB-3CED-6A6A-3BF1-701EAA4E51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FACFF6-0013-B438-3EBE-A1BBB33CD146}"/>
              </a:ext>
            </a:extLst>
          </p:cNvPr>
          <p:cNvSpPr>
            <a:spLocks noGrp="1"/>
          </p:cNvSpPr>
          <p:nvPr>
            <p:ph type="title"/>
          </p:nvPr>
        </p:nvSpPr>
        <p:spPr/>
        <p:txBody>
          <a:bodyPr/>
          <a:lstStyle/>
          <a:p>
            <a:r>
              <a:rPr lang="ja-JP" altLang="en-US" dirty="0"/>
              <a:t>零点振動エネルギー（</a:t>
            </a:r>
            <a:r>
              <a:rPr lang="en-US" altLang="ja-JP" dirty="0"/>
              <a:t>ZPE</a:t>
            </a:r>
            <a:r>
              <a:rPr lang="ja-JP" altLang="en-US" dirty="0"/>
              <a:t>）</a:t>
            </a:r>
          </a:p>
        </p:txBody>
      </p:sp>
      <p:sp>
        <p:nvSpPr>
          <p:cNvPr id="7" name="テキスト プレースホルダー 6">
            <a:extLst>
              <a:ext uri="{FF2B5EF4-FFF2-40B4-BE49-F238E27FC236}">
                <a16:creationId xmlns:a16="http://schemas.microsoft.com/office/drawing/2014/main" id="{B064BCAB-05E9-298A-9FFE-5A8E0FC005F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p:pic>
        <p:nvPicPr>
          <p:cNvPr id="24" name="コンテンツ プレースホルダー 23">
            <a:extLst>
              <a:ext uri="{FF2B5EF4-FFF2-40B4-BE49-F238E27FC236}">
                <a16:creationId xmlns:a16="http://schemas.microsoft.com/office/drawing/2014/main" id="{FBDDD24A-5E5A-1C84-9B9F-5D19ACA1F407}"/>
              </a:ext>
            </a:extLst>
          </p:cNvPr>
          <p:cNvPicPr>
            <a:picLocks noGrp="1" noChangeAspect="1"/>
          </p:cNvPicPr>
          <p:nvPr>
            <p:ph idx="15"/>
          </p:nvPr>
        </p:nvPicPr>
        <p:blipFill>
          <a:blip r:embed="rId3">
            <a:extLst>
              <a:ext uri="{96DAC541-7B7A-43D3-8B79-37D633B846F1}">
                <asvg:svgBlip xmlns:asvg="http://schemas.microsoft.com/office/drawing/2016/SVG/main" r:embed="rId4"/>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8ADDE1FD-3653-F40A-D0DA-F242C2EDB264}"/>
              </a:ext>
            </a:extLst>
          </p:cNvPr>
          <p:cNvSpPr>
            <a:spLocks noGrp="1"/>
          </p:cNvSpPr>
          <p:nvPr>
            <p:ph type="sldNum" sz="quarter" idx="16"/>
          </p:nvPr>
        </p:nvSpPr>
        <p:spPr/>
        <p:txBody>
          <a:bodyPr/>
          <a:lstStyle/>
          <a:p>
            <a:fld id="{44CC7441-4F6D-4D99-AEAC-28C0433C7008}" type="slidenum">
              <a:rPr lang="ja-JP" altLang="en-US" smtClean="0"/>
              <a:pPr/>
              <a:t>78</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216ADD5-DF66-2C81-3841-FB59F5631528}"/>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52A3D0AA-588C-9E29-7D46-7C028169655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E2483B0-C976-F0E7-B6B0-02F6DC26DBB0}"/>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A20F0C-692B-5FE2-017A-12028CE9AFEE}"/>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B3DCA27-6351-07B1-FCD8-CA432D34AC0E}"/>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FDB2E929-31A3-EA8B-5D54-0DD1E8AA4E7C}"/>
              </a:ext>
            </a:extLst>
          </p:cNvPr>
          <p:cNvSpPr txBox="1"/>
          <p:nvPr/>
        </p:nvSpPr>
        <p:spPr>
          <a:xfrm>
            <a:off x="5250882" y="3776990"/>
            <a:ext cx="667213" cy="261610"/>
          </a:xfrm>
          <a:prstGeom prst="rect">
            <a:avLst/>
          </a:prstGeom>
          <a:noFill/>
        </p:spPr>
        <p:txBody>
          <a:bodyPr wrap="square" anchor="ctr">
            <a:spAutoFit/>
          </a:bodyPr>
          <a:lstStyle/>
          <a:p>
            <a:r>
              <a:rPr lang="en-US" altLang="ja-JP" sz="1100" b="1" dirty="0" err="1">
                <a:solidFill>
                  <a:schemeClr val="accent4"/>
                </a:solidFill>
              </a:rPr>
              <a:t>ZPE</a:t>
            </a:r>
            <a:endParaRPr lang="ja-JP" altLang="en-US" sz="1100" b="1" dirty="0">
              <a:solidFill>
                <a:schemeClr val="accent4"/>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85D4343-4B75-015E-5E48-F7D3825BCA07}"/>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360107DE-BFE0-0F7A-3D1F-6ED3759D8E40}"/>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t>構造最適化</a:t>
            </a:r>
            <a:r>
              <a:rPr kumimoji="1" lang="en-US" altLang="ja-JP" sz="1100" dirty="0"/>
              <a:t>(OPT)</a:t>
            </a:r>
            <a:r>
              <a:rPr kumimoji="1" lang="ja-JP" altLang="en-US" sz="1100" dirty="0"/>
              <a:t>で</a:t>
            </a:r>
            <a:endParaRPr kumimoji="1" lang="en-US" altLang="ja-JP" sz="1100" dirty="0"/>
          </a:p>
          <a:p>
            <a:r>
              <a:rPr kumimoji="1" lang="ja-JP" altLang="en-US" sz="1100" dirty="0"/>
              <a:t>得られるエネルギー</a:t>
            </a:r>
            <a:r>
              <a:rPr kumimoji="1" lang="en-US" altLang="ja-JP" sz="1100" dirty="0"/>
              <a:t>.</a:t>
            </a:r>
          </a:p>
          <a:p>
            <a:r>
              <a:rPr kumimoji="1" lang="ja-JP" altLang="en-US" sz="1100" dirty="0"/>
              <a:t>核の運動はまだ含ま</a:t>
            </a:r>
            <a:br>
              <a:rPr kumimoji="1" lang="en-US" altLang="ja-JP" sz="1100" dirty="0"/>
            </a:br>
            <a:r>
              <a:rPr kumimoji="1" lang="ja-JP" altLang="en-US" sz="1100" dirty="0"/>
              <a:t>れていないので注意！</a:t>
            </a:r>
          </a:p>
        </p:txBody>
      </p:sp>
      <p:cxnSp>
        <p:nvCxnSpPr>
          <p:cNvPr id="25" name="直線矢印コネクタ 24">
            <a:extLst>
              <a:ext uri="{FF2B5EF4-FFF2-40B4-BE49-F238E27FC236}">
                <a16:creationId xmlns:a16="http://schemas.microsoft.com/office/drawing/2014/main" id="{D3A33B73-F977-4816-221B-9CE99BA5071B}"/>
              </a:ext>
            </a:extLst>
          </p:cNvPr>
          <p:cNvCxnSpPr>
            <a:cxnSpLocks/>
          </p:cNvCxnSpPr>
          <p:nvPr/>
        </p:nvCxnSpPr>
        <p:spPr>
          <a:xfrm flipH="1">
            <a:off x="6086062" y="3590004"/>
            <a:ext cx="1148587" cy="396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D619E0A3-4B1B-5157-B8BC-BB7258EC6614}"/>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フッター プレースホルダー 7">
            <a:extLst>
              <a:ext uri="{FF2B5EF4-FFF2-40B4-BE49-F238E27FC236}">
                <a16:creationId xmlns:a16="http://schemas.microsoft.com/office/drawing/2014/main" id="{6C53EB09-4DB5-7A53-F330-253AFCCCA1CB}"/>
              </a:ext>
            </a:extLst>
          </p:cNvPr>
          <p:cNvSpPr>
            <a:spLocks noGrp="1"/>
          </p:cNvSpPr>
          <p:nvPr>
            <p:ph type="ftr" sz="quarter" idx="17"/>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F5B01445-15E1-0D78-09A6-4F54CC77DA1C}"/>
                  </a:ext>
                </a:extLst>
              </p:cNvPr>
              <p:cNvSpPr>
                <a:spLocks noGrp="1"/>
              </p:cNvSpPr>
              <p:nvPr>
                <p:ph idx="1"/>
              </p:nvPr>
            </p:nvSpPr>
            <p:spPr>
              <a:xfrm>
                <a:off x="468000" y="843750"/>
                <a:ext cx="3862598" cy="2573640"/>
              </a:xfrm>
            </p:spPr>
            <p:txBody>
              <a:bodyPr/>
              <a:lstStyle/>
              <a:p>
                <a:r>
                  <a:rPr lang="ja-JP" altLang="en-US" dirty="0"/>
                  <a:t>序盤に述べた通り</a:t>
                </a:r>
                <a:r>
                  <a:rPr lang="en-US" altLang="ja-JP" dirty="0"/>
                  <a:t>, </a:t>
                </a:r>
                <a:r>
                  <a:rPr lang="ja-JP" altLang="en-US" dirty="0"/>
                  <a:t>電子状態ハミルトニアンには核の運動が含まれないため</a:t>
                </a:r>
                <a:r>
                  <a:rPr lang="en-US" altLang="ja-JP" dirty="0"/>
                  <a:t>,</a:t>
                </a:r>
                <a:r>
                  <a:rPr lang="ja-JP" altLang="en-US" dirty="0"/>
                  <a:t> 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には核の運動は含まれていないため</a:t>
                </a:r>
                <a:r>
                  <a:rPr lang="en-US" altLang="ja-JP" dirty="0"/>
                  <a:t>, </a:t>
                </a:r>
                <a:r>
                  <a:rPr lang="ja-JP" altLang="en-US" dirty="0"/>
                  <a:t>より正確に生成熱や反応熱を見積もるためには零点振動エネルギー（</a:t>
                </a:r>
                <a:r>
                  <a:rPr lang="en-US" altLang="ja-JP" dirty="0"/>
                  <a:t>ZPE</a:t>
                </a:r>
                <a:r>
                  <a:rPr lang="ja-JP" altLang="en-US" dirty="0"/>
                  <a:t>）を考慮しなければならない</a:t>
                </a:r>
                <a:r>
                  <a:rPr lang="en-US" altLang="ja-JP" dirty="0"/>
                  <a:t>.</a:t>
                </a:r>
              </a:p>
              <a:p>
                <a:r>
                  <a:rPr lang="ja-JP" altLang="en-US" dirty="0"/>
                  <a:t>よくよく考えてみれば</a:t>
                </a:r>
                <a:r>
                  <a:rPr lang="en-US" altLang="ja-JP" dirty="0"/>
                  <a:t>, </a:t>
                </a:r>
                <a:r>
                  <a:rPr lang="ja-JP" altLang="en-US" dirty="0"/>
                  <a:t>量子力学とはエネルギーが離散的な値を取ることから名づけられたのではなかったか</a:t>
                </a:r>
                <a:r>
                  <a:rPr lang="en-US" altLang="ja-JP" dirty="0"/>
                  <a:t>. </a:t>
                </a:r>
                <a:r>
                  <a:rPr lang="ja-JP" altLang="en-US" dirty="0"/>
                  <a:t>従って</a:t>
                </a:r>
                <a:r>
                  <a:rPr lang="en-US" altLang="ja-JP" dirty="0"/>
                  <a:t>,</a:t>
                </a:r>
                <a:r>
                  <a:rPr lang="ja-JP" altLang="en-US" dirty="0"/>
                  <a:t> 電子状態計算で求めたポテンシャルエネルギー曲線の上で核の運動を考え</a:t>
                </a:r>
                <a:r>
                  <a:rPr lang="en-US" altLang="ja-JP" dirty="0"/>
                  <a:t>, </a:t>
                </a:r>
                <a:r>
                  <a:rPr lang="ja-JP" altLang="en-US" dirty="0"/>
                  <a:t>離散的なエネルギーを計算するべきである</a:t>
                </a:r>
                <a:r>
                  <a:rPr lang="en-US" altLang="ja-JP" dirty="0"/>
                  <a:t>.</a:t>
                </a:r>
              </a:p>
            </p:txBody>
          </p:sp>
        </mc:Choice>
        <mc:Fallback xmlns="">
          <p:sp>
            <p:nvSpPr>
              <p:cNvPr id="9" name="コンテンツ プレースホルダー 8">
                <a:extLst>
                  <a:ext uri="{FF2B5EF4-FFF2-40B4-BE49-F238E27FC236}">
                    <a16:creationId xmlns:a16="http://schemas.microsoft.com/office/drawing/2014/main" id="{F5B01445-15E1-0D78-09A6-4F54CC77DA1C}"/>
                  </a:ext>
                </a:extLst>
              </p:cNvPr>
              <p:cNvSpPr>
                <a:spLocks noGrp="1" noRot="1" noChangeAspect="1" noMove="1" noResize="1" noEditPoints="1" noAdjustHandles="1" noChangeArrowheads="1" noChangeShapeType="1" noTextEdit="1"/>
              </p:cNvSpPr>
              <p:nvPr>
                <p:ph idx="1"/>
              </p:nvPr>
            </p:nvSpPr>
            <p:spPr>
              <a:xfrm>
                <a:off x="468000" y="843750"/>
                <a:ext cx="3862598" cy="2573640"/>
              </a:xfrm>
              <a:blipFill>
                <a:blip r:embed="rId15"/>
                <a:stretch>
                  <a:fillRect b="-7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7883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4060906"/>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strike="dblStrike" dirty="0" err="1"/>
              <a:t>Gaussian16</a:t>
            </a:r>
            <a:r>
              <a:rPr lang="ja-JP" altLang="en-US" strike="dblStrike" dirty="0"/>
              <a:t>と</a:t>
            </a:r>
            <a:r>
              <a:rPr lang="en-US" altLang="ja-JP" strike="dblStrike" dirty="0" err="1"/>
              <a:t>GaussView6</a:t>
            </a:r>
            <a:r>
              <a:rPr lang="ja-JP" altLang="en-US" strike="dblStrike" dirty="0"/>
              <a:t>を使える環境を整えること</a:t>
            </a:r>
            <a:r>
              <a:rPr lang="en-US" altLang="ja-JP" strike="dblStrike" dirty="0"/>
              <a:t>.  </a:t>
            </a:r>
            <a:r>
              <a:rPr lang="en-US" altLang="ja-JP" dirty="0"/>
              <a:t> </a:t>
            </a:r>
            <a:r>
              <a:rPr lang="ja-JP" altLang="en-US" dirty="0"/>
              <a:t>➡ 実習室の</a:t>
            </a:r>
            <a:r>
              <a:rPr lang="en-US" altLang="ja-JP" dirty="0"/>
              <a:t>PC</a:t>
            </a:r>
            <a:r>
              <a:rPr lang="ja-JP" altLang="en-US" dirty="0"/>
              <a:t>を使用するため不要</a:t>
            </a:r>
            <a:endParaRPr lang="en-US" altLang="ja-JP" dirty="0"/>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marL="285750" indent="-285750">
              <a:lnSpc>
                <a:spcPct val="100000"/>
              </a:lnSpc>
              <a:buFont typeface="Arial" panose="020B0604020202020204" pitchFamily="34" charset="0"/>
              <a:buChar char="•"/>
            </a:pPr>
            <a:r>
              <a:rPr lang="ja-JP" altLang="en-US" dirty="0"/>
              <a:t>卒業研究において先輩や先生の指導の下で</a:t>
            </a:r>
            <a:r>
              <a:rPr lang="en-US" altLang="ja-JP" dirty="0"/>
              <a:t>Gaussian</a:t>
            </a:r>
            <a:r>
              <a:rPr lang="ja-JP" altLang="en-US" dirty="0"/>
              <a:t>を使いこなせるようになること</a:t>
            </a:r>
            <a:r>
              <a:rPr lang="en-US" altLang="ja-JP" dirty="0"/>
              <a:t>.</a:t>
            </a:r>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全ての機能をカバーするものではありません</a:t>
            </a:r>
            <a:r>
              <a:rPr lang="en-US" altLang="ja-JP" dirty="0"/>
              <a:t>.</a:t>
            </a:r>
          </a:p>
          <a:p>
            <a:pPr marL="285750" indent="-285750">
              <a:lnSpc>
                <a:spcPct val="100000"/>
              </a:lnSpc>
              <a:buFont typeface="Arial" panose="020B0604020202020204" pitchFamily="34" charset="0"/>
              <a:buChar char="•"/>
            </a:pPr>
            <a:r>
              <a:rPr lang="ja-JP" altLang="en-US" dirty="0"/>
              <a:t>理論の詳細は文献に譲り</a:t>
            </a:r>
            <a:r>
              <a:rPr lang="en-US" altLang="ja-JP" dirty="0"/>
              <a:t>,</a:t>
            </a:r>
            <a:r>
              <a:rPr lang="ja-JP" altLang="en-US" dirty="0"/>
              <a:t> 入力と出力に基づいて手法の理解を深める</a:t>
            </a:r>
            <a:r>
              <a:rPr lang="en-US" altLang="ja-JP" dirty="0"/>
              <a:t>.</a:t>
            </a:r>
          </a:p>
          <a:p>
            <a:pPr>
              <a:spcBef>
                <a:spcPts val="600"/>
              </a:spcBef>
              <a:spcAft>
                <a:spcPts val="1200"/>
              </a:spcAft>
            </a:pPr>
            <a:r>
              <a:rPr lang="ja-JP" altLang="en-US" b="1" dirty="0">
                <a:solidFill>
                  <a:schemeClr val="tx2"/>
                </a:solidFill>
              </a:rPr>
              <a:t>最終課題（</a:t>
            </a:r>
            <a:r>
              <a:rPr lang="en-US" altLang="ja-JP" b="1" dirty="0">
                <a:solidFill>
                  <a:schemeClr val="tx2"/>
                </a:solidFill>
              </a:rPr>
              <a:t>3</a:t>
            </a:r>
            <a:r>
              <a:rPr lang="ja-JP" altLang="en-US" b="1" dirty="0">
                <a:solidFill>
                  <a:schemeClr val="tx2"/>
                </a:solidFill>
              </a:rPr>
              <a:t>月に発表）</a:t>
            </a:r>
            <a:endParaRPr lang="en-US" altLang="ja-JP" dirty="0"/>
          </a:p>
          <a:p>
            <a:pPr marL="285750" indent="-285750">
              <a:lnSpc>
                <a:spcPct val="100000"/>
              </a:lnSpc>
              <a:buFont typeface="Arial" panose="020B0604020202020204" pitchFamily="34" charset="0"/>
              <a:buChar char="•"/>
            </a:pPr>
            <a:r>
              <a:rPr lang="ja-JP" altLang="en-US" dirty="0"/>
              <a:t>計算対象の分子を決めなさい</a:t>
            </a:r>
            <a:r>
              <a:rPr lang="en-US" altLang="ja-JP" dirty="0"/>
              <a:t>.</a:t>
            </a:r>
            <a:r>
              <a:rPr lang="ja-JP" altLang="en-US" dirty="0"/>
              <a:t> 卒業研究に関連する分子や</a:t>
            </a:r>
            <a:r>
              <a:rPr lang="en-US" altLang="ja-JP" dirty="0"/>
              <a:t>, </a:t>
            </a:r>
            <a:r>
              <a:rPr lang="ja-JP" altLang="en-US" dirty="0"/>
              <a:t>その一部の置換基</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Google Scholar</a:t>
            </a:r>
            <a:r>
              <a:rPr lang="ja-JP" altLang="en-US" dirty="0"/>
              <a:t>等で検索して</a:t>
            </a:r>
            <a:r>
              <a:rPr lang="en-US" altLang="ja-JP" dirty="0"/>
              <a:t>1</a:t>
            </a:r>
            <a:r>
              <a:rPr lang="ja-JP" altLang="en-US" dirty="0"/>
              <a:t>つ見つけなさい</a:t>
            </a:r>
            <a:r>
              <a:rPr lang="en-US" altLang="ja-JP" dirty="0"/>
              <a:t>. </a:t>
            </a:r>
            <a:r>
              <a:rPr lang="ja-JP" altLang="en-US" dirty="0"/>
              <a:t>その物理量を</a:t>
            </a:r>
            <a:r>
              <a:rPr lang="en-US" altLang="ja-JP" dirty="0"/>
              <a:t>Gaussian</a:t>
            </a:r>
            <a:r>
              <a:rPr lang="ja-JP" altLang="en-US" dirty="0"/>
              <a:t>を用いて計算して比較しなさい</a:t>
            </a:r>
            <a:r>
              <a:rPr lang="en-US" altLang="ja-JP" dirty="0"/>
              <a:t>. </a:t>
            </a:r>
          </a:p>
          <a:p>
            <a:pPr marL="285750" indent="-285750">
              <a:lnSpc>
                <a:spcPct val="100000"/>
              </a:lnSpc>
              <a:buFont typeface="Arial" panose="020B0604020202020204" pitchFamily="34" charset="0"/>
              <a:buChar char="•"/>
            </a:pPr>
            <a:r>
              <a:rPr lang="ja-JP" altLang="en-US" dirty="0"/>
              <a:t>必ず構造最適化計算および振動解析を行い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4</a:t>
            </a:r>
            <a:r>
              <a:rPr lang="ja-JP" altLang="en-US" dirty="0"/>
              <a:t>種類以上の基底関数を用いて計算し</a:t>
            </a:r>
            <a:r>
              <a:rPr lang="en-US" altLang="ja-JP" dirty="0"/>
              <a:t>, </a:t>
            </a:r>
            <a:r>
              <a:rPr lang="ja-JP" altLang="en-US" dirty="0"/>
              <a:t>基底関数依存性を評価せよ</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7</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7</a:t>
            </a:fld>
            <a:endParaRPr kumimoji="1" lang="ja-JP" altLang="en-US" dirty="0"/>
          </a:p>
        </p:txBody>
      </p:sp>
      <p:sp>
        <p:nvSpPr>
          <p:cNvPr id="6" name="フッター プレースホルダー 5">
            <a:extLst>
              <a:ext uri="{FF2B5EF4-FFF2-40B4-BE49-F238E27FC236}">
                <a16:creationId xmlns:a16="http://schemas.microsoft.com/office/drawing/2014/main" id="{027012D4-A43E-3ECB-31DB-3C8A6AB85C1C}"/>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867919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AC812F8D-4792-4EC8-9935-6F31FDF60E84}"/>
              </a:ext>
            </a:extLst>
          </p:cNvPr>
          <p:cNvSpPr>
            <a:spLocks noGrp="1"/>
          </p:cNvSpPr>
          <p:nvPr>
            <p:ph type="title"/>
          </p:nvPr>
        </p:nvSpPr>
        <p:spPr/>
        <p:txBody>
          <a:bodyPr/>
          <a:lstStyle/>
          <a:p>
            <a:r>
              <a:rPr kumimoji="1" lang="zh-TW" altLang="en-US" dirty="0"/>
              <a:t>調和振動子近似</a:t>
            </a:r>
            <a:endParaRPr lang="ja-JP" altLang="en-US"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C09690FD-F836-4B5C-835B-47DDCE944C56}"/>
                  </a:ext>
                </a:extLst>
              </p:cNvPr>
              <p:cNvSpPr>
                <a:spLocks noGrp="1"/>
              </p:cNvSpPr>
              <p:nvPr>
                <p:ph idx="1"/>
              </p:nvPr>
            </p:nvSpPr>
            <p:spPr>
              <a:xfrm>
                <a:off x="468313" y="842963"/>
                <a:ext cx="4103687" cy="3740242"/>
              </a:xfrm>
            </p:spPr>
            <p:txBody>
              <a:bodyPr/>
              <a:lstStyle/>
              <a:p>
                <a:r>
                  <a:rPr kumimoji="1" lang="ja-JP" altLang="en-US" dirty="0"/>
                  <a:t>ゼロ点振動エネルギー</a:t>
                </a:r>
                <a:r>
                  <a:rPr kumimoji="1" lang="en-US" altLang="ja-JP" dirty="0"/>
                  <a:t>(</a:t>
                </a:r>
                <a:r>
                  <a:rPr kumimoji="1" lang="en-US" altLang="ja-JP" dirty="0" err="1"/>
                  <a:t>ZPE</a:t>
                </a:r>
                <a:r>
                  <a:rPr kumimoji="1" lang="en-US" altLang="ja-JP" dirty="0"/>
                  <a:t>)</a:t>
                </a:r>
                <a:r>
                  <a:rPr kumimoji="1" lang="ja-JP" altLang="en-US" dirty="0"/>
                  <a:t>を求めるとき</a:t>
                </a:r>
                <a:r>
                  <a:rPr kumimoji="1" lang="en-US" altLang="ja-JP" dirty="0"/>
                  <a:t>, </a:t>
                </a:r>
                <a:r>
                  <a:rPr kumimoji="1" lang="ja-JP" altLang="en-US" dirty="0"/>
                  <a:t>まずは</a:t>
                </a:r>
                <a:endParaRPr lang="en-US" altLang="ja-JP" dirty="0"/>
              </a:p>
              <a:p>
                <a:r>
                  <a:rPr kumimoji="1" lang="ja-JP" altLang="en-US" dirty="0"/>
                  <a:t>調和振動子に近似することが多い</a:t>
                </a:r>
                <a:r>
                  <a:rPr kumimoji="1" lang="en-US" altLang="ja-JP" dirty="0"/>
                  <a:t>.</a:t>
                </a:r>
                <a:r>
                  <a:rPr lang="ja-JP" altLang="en-US" dirty="0"/>
                  <a:t> </a:t>
                </a:r>
                <a:r>
                  <a:rPr lang="en-US" altLang="ja-JP" dirty="0"/>
                  <a:t>2</a:t>
                </a:r>
                <a:r>
                  <a:rPr lang="ja-JP" altLang="en-US" dirty="0"/>
                  <a:t>原子分子では</a:t>
                </a:r>
                <a:r>
                  <a:rPr lang="en-US" altLang="ja-JP" dirty="0"/>
                  <a:t>, </a:t>
                </a:r>
                <a:endParaRPr kumimoji="1" lang="en-US" altLang="ja-JP" dirty="0"/>
              </a:p>
              <a:p>
                <a:r>
                  <a:rPr lang="ja-JP" altLang="en-US" dirty="0"/>
                  <a:t>平衡点近傍</a:t>
                </a:r>
                <a:r>
                  <a:rPr kumimoji="1" lang="ja-JP" altLang="en-US" dirty="0"/>
                  <a:t>の三点を用いて</a:t>
                </a:r>
                <a:r>
                  <a:rPr kumimoji="1" lang="en-US" altLang="ja-JP" dirty="0"/>
                  <a:t>PEC</a:t>
                </a:r>
                <a:r>
                  <a:rPr kumimoji="1" lang="ja-JP" altLang="en-US" dirty="0"/>
                  <a:t>を</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𝑉</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e>
                      </m:d>
                      <m:r>
                        <a:rPr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den>
                      </m:f>
                      <m:r>
                        <a:rPr kumimoji="1" lang="en-US" altLang="ja-JP" sz="1400" b="0" i="1" smtClean="0">
                          <a:latin typeface="Cambria Math" panose="02040503050406030204" pitchFamily="18" charset="0"/>
                        </a:rPr>
                        <m:t>𝑘</m:t>
                      </m:r>
                      <m:sSup>
                        <m:sSupPr>
                          <m:ctrlPr>
                            <a:rPr kumimoji="1" lang="en-US" altLang="ja-JP" sz="1400" b="0" i="1" smtClean="0">
                              <a:latin typeface="Cambria Math" panose="02040503050406030204" pitchFamily="18" charset="0"/>
                            </a:rPr>
                          </m:ctrlPr>
                        </m:sSupPr>
                        <m:e>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m:rPr>
                                      <m:sty m:val="p"/>
                                    </m:rPr>
                                    <a:rPr kumimoji="1" lang="en-US" altLang="ja-JP" sz="1400" b="0" i="0" smtClean="0">
                                      <a:latin typeface="Cambria Math" panose="02040503050406030204" pitchFamily="18" charset="0"/>
                                    </a:rPr>
                                    <m:t>e</m:t>
                                  </m:r>
                                </m:sub>
                              </m:sSub>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𝐸</m:t>
                          </m:r>
                        </m:e>
                        <m:sub>
                          <m:r>
                            <m:rPr>
                              <m:sty m:val="p"/>
                            </m:rPr>
                            <a:rPr kumimoji="1" lang="en-US" altLang="ja-JP" sz="1400" b="0" i="0" smtClean="0">
                              <a:latin typeface="Cambria Math" panose="02040503050406030204" pitchFamily="18" charset="0"/>
                            </a:rPr>
                            <m:t>e</m:t>
                          </m:r>
                        </m:sub>
                      </m:sSub>
                    </m:oMath>
                  </m:oMathPara>
                </a14:m>
                <a:endParaRPr kumimoji="1" lang="en-US" altLang="ja-JP" sz="1400" dirty="0"/>
              </a:p>
              <a:p>
                <a:r>
                  <a:rPr lang="ja-JP" altLang="en-US" dirty="0"/>
                  <a:t>に近似する</a:t>
                </a:r>
                <a:r>
                  <a:rPr lang="en-US" altLang="ja-JP" dirty="0"/>
                  <a:t>. </a:t>
                </a:r>
                <a:r>
                  <a:rPr lang="ja-JP" altLang="en-US" dirty="0"/>
                  <a:t>このバネ定数</a:t>
                </a:r>
                <a14:m>
                  <m:oMath xmlns:m="http://schemas.openxmlformats.org/officeDocument/2006/math">
                    <m:r>
                      <a:rPr kumimoji="1" lang="en-US" altLang="ja-JP" b="0" i="1" smtClean="0">
                        <a:latin typeface="Cambria Math" panose="02040503050406030204" pitchFamily="18" charset="0"/>
                      </a:rPr>
                      <m:t>𝑘</m:t>
                    </m:r>
                  </m:oMath>
                </a14:m>
                <a:r>
                  <a:rPr lang="ja-JP" altLang="en-US" dirty="0"/>
                  <a:t>と換算質量</a:t>
                </a:r>
                <a14:m>
                  <m:oMath xmlns:m="http://schemas.openxmlformats.org/officeDocument/2006/math">
                    <m:r>
                      <a:rPr lang="en-US" altLang="ja-JP" sz="1400" i="1" dirty="0" smtClean="0">
                        <a:latin typeface="Cambria Math" panose="02040503050406030204" pitchFamily="18" charset="0"/>
                      </a:rPr>
                      <m:t>𝜇</m:t>
                    </m:r>
                  </m:oMath>
                </a14:m>
                <a:r>
                  <a:rPr kumimoji="1" lang="ja-JP" altLang="en-US" dirty="0"/>
                  <a:t>から</a:t>
                </a:r>
                <a:endParaRPr kumimoji="1"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𝜔</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𝜇</m:t>
                              </m:r>
                            </m:den>
                          </m:f>
                        </m:e>
                      </m:rad>
                    </m:oMath>
                  </m:oMathPara>
                </a14:m>
                <a:endParaRPr kumimoji="1" lang="en-US" altLang="ja-JP" dirty="0"/>
              </a:p>
              <a:p>
                <a:r>
                  <a:rPr kumimoji="1" lang="ja-JP" altLang="en-US" dirty="0"/>
                  <a:t>として</a:t>
                </a:r>
                <a:endParaRPr kumimoji="1" lang="en-US" altLang="ja-JP" dirty="0"/>
              </a:p>
              <a:p>
                <a:pPr/>
                <a14:m>
                  <m:oMathPara xmlns:m="http://schemas.openxmlformats.org/officeDocument/2006/math">
                    <m:oMathParaPr>
                      <m:jc m:val="centerGroup"/>
                    </m:oMathParaPr>
                    <m:oMath xmlns:m="http://schemas.openxmlformats.org/officeDocument/2006/math">
                      <m:r>
                        <m:rPr>
                          <m:sty m:val="p"/>
                        </m:rPr>
                        <a:rPr lang="en-US" altLang="ja-JP" sz="1400" b="0" i="0" smtClean="0">
                          <a:latin typeface="Cambria Math" panose="02040503050406030204" pitchFamily="18" charset="0"/>
                        </a:rPr>
                        <m:t>ZPE</m:t>
                      </m:r>
                      <m:r>
                        <a:rPr lang="en-US" altLang="ja-JP" sz="1400" b="0" i="1" smtClean="0">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2</m:t>
                          </m:r>
                        </m:den>
                      </m:f>
                      <m:r>
                        <a:rPr lang="en-US" altLang="ja-JP" sz="1400" b="0" i="1" smtClean="0">
                          <a:latin typeface="Cambria Math" panose="02040503050406030204" pitchFamily="18" charset="0"/>
                        </a:rPr>
                        <m:t>ℏ</m:t>
                      </m:r>
                      <m:r>
                        <a:rPr lang="en-US" altLang="ja-JP" sz="1400" b="0" i="1" smtClean="0">
                          <a:latin typeface="Cambria Math" panose="02040503050406030204" pitchFamily="18" charset="0"/>
                        </a:rPr>
                        <m:t>𝜔</m:t>
                      </m:r>
                      <m:r>
                        <a:rPr lang="en-US" altLang="ja-JP" sz="1400" b="0" i="1" smtClean="0">
                          <a:latin typeface="Cambria Math" panose="02040503050406030204" pitchFamily="18" charset="0"/>
                        </a:rPr>
                        <m:t>.</m:t>
                      </m:r>
                    </m:oMath>
                  </m:oMathPara>
                </a14:m>
                <a:endParaRPr kumimoji="1" lang="en-US" altLang="ja-JP" sz="1400" dirty="0"/>
              </a:p>
              <a:p>
                <a:r>
                  <a:rPr lang="ja-JP" altLang="en-US" dirty="0"/>
                  <a:t>ただし</a:t>
                </a:r>
                <a:r>
                  <a:rPr lang="en-US" altLang="ja-JP" dirty="0"/>
                  <a:t>,</a:t>
                </a:r>
                <a:r>
                  <a:rPr lang="ja-JP" altLang="en-US" dirty="0"/>
                  <a:t> </a:t>
                </a:r>
                <a:r>
                  <a:rPr lang="en-US" altLang="ja-JP" dirty="0"/>
                  <a:t>Gaussian</a:t>
                </a:r>
                <a:r>
                  <a:rPr lang="ja-JP" altLang="en-US" dirty="0"/>
                  <a:t>の</a:t>
                </a:r>
                <a14:m>
                  <m:oMath xmlns:m="http://schemas.openxmlformats.org/officeDocument/2006/math">
                    <m:r>
                      <a:rPr lang="en-US" altLang="ja-JP" b="0" i="1" dirty="0" smtClean="0">
                        <a:latin typeface="Cambria Math" panose="02040503050406030204" pitchFamily="18" charset="0"/>
                      </a:rPr>
                      <m:t>𝑘</m:t>
                    </m:r>
                    <m:r>
                      <a:rPr lang="en-US" altLang="ja-JP" b="0" i="0" dirty="0" smtClean="0">
                        <a:latin typeface="Cambria Math" panose="02040503050406030204" pitchFamily="18" charset="0"/>
                      </a:rPr>
                      <m:t>,</m:t>
                    </m:r>
                    <m:r>
                      <a:rPr lang="en-US" altLang="ja-JP" i="1" dirty="0" smtClean="0">
                        <a:latin typeface="Cambria Math" panose="02040503050406030204" pitchFamily="18" charset="0"/>
                      </a:rPr>
                      <m:t>𝜇</m:t>
                    </m:r>
                  </m:oMath>
                </a14:m>
                <a:r>
                  <a:rPr kumimoji="1" lang="ja-JP" altLang="en-US" dirty="0"/>
                  <a:t>は計算方法が独特なので</a:t>
                </a:r>
                <a:r>
                  <a:rPr kumimoji="1" lang="en-US" altLang="ja-JP" dirty="0"/>
                  <a:t>,</a:t>
                </a:r>
              </a:p>
              <a:p>
                <a:r>
                  <a:rPr kumimoji="1" lang="ja-JP" altLang="en-US" dirty="0"/>
                  <a:t>計算は自分で行わずにソフトに任せること！</a:t>
                </a:r>
                <a:endParaRPr kumimoji="1" lang="en-US" altLang="ja-JP" dirty="0"/>
              </a:p>
            </p:txBody>
          </p:sp>
        </mc:Choice>
        <mc:Fallback xmlns="">
          <p:sp>
            <p:nvSpPr>
              <p:cNvPr id="9" name="コンテンツ プレースホルダー 8">
                <a:extLst>
                  <a:ext uri="{FF2B5EF4-FFF2-40B4-BE49-F238E27FC236}">
                    <a16:creationId xmlns:a16="http://schemas.microsoft.com/office/drawing/2014/main" id="{C09690FD-F836-4B5C-835B-47DDCE944C56}"/>
                  </a:ext>
                </a:extLst>
              </p:cNvPr>
              <p:cNvSpPr>
                <a:spLocks noGrp="1" noRot="1" noChangeAspect="1" noMove="1" noResize="1" noEditPoints="1" noAdjustHandles="1" noChangeArrowheads="1" noChangeShapeType="1" noTextEdit="1"/>
              </p:cNvSpPr>
              <p:nvPr>
                <p:ph idx="1"/>
              </p:nvPr>
            </p:nvSpPr>
            <p:spPr>
              <a:xfrm>
                <a:off x="468313" y="842963"/>
                <a:ext cx="4103687" cy="3740242"/>
              </a:xfrm>
              <a:blipFill>
                <a:blip r:embed="rId3"/>
                <a:stretch>
                  <a:fillRect b="-163"/>
                </a:stretch>
              </a:blipFill>
            </p:spPr>
            <p:txBody>
              <a:bodyPr/>
              <a:lstStyle/>
              <a:p>
                <a:r>
                  <a:rPr lang="ja-JP" altLang="en-US">
                    <a:noFill/>
                  </a:rPr>
                  <a:t> </a:t>
                </a:r>
              </a:p>
            </p:txBody>
          </p:sp>
        </mc:Fallback>
      </mc:AlternateContent>
      <p:sp>
        <p:nvSpPr>
          <p:cNvPr id="28" name="テキスト プレースホルダー 27">
            <a:extLst>
              <a:ext uri="{FF2B5EF4-FFF2-40B4-BE49-F238E27FC236}">
                <a16:creationId xmlns:a16="http://schemas.microsoft.com/office/drawing/2014/main" id="{A9F03C26-10E3-44D1-B483-8927A7704BFA}"/>
              </a:ext>
            </a:extLst>
          </p:cNvPr>
          <p:cNvSpPr>
            <a:spLocks noGrp="1"/>
          </p:cNvSpPr>
          <p:nvPr>
            <p:ph type="body" sz="quarter" idx="13"/>
          </p:nvPr>
        </p:nvSpPr>
        <p:spPr/>
        <p:txBody>
          <a:bodyPr/>
          <a:lstStyle/>
          <a:p>
            <a:r>
              <a:rPr lang="en-US" altLang="ja-JP" dirty="0"/>
              <a:t>https://www.sciencedirect.com/science/article/abs/pii/S2210271X15002558</a:t>
            </a:r>
            <a:endParaRPr lang="ja-JP" altLang="en-US" dirty="0"/>
          </a:p>
        </p:txBody>
      </p:sp>
      <p:pic>
        <p:nvPicPr>
          <p:cNvPr id="23" name="コンテンツ プレースホルダー 22">
            <a:extLst>
              <a:ext uri="{FF2B5EF4-FFF2-40B4-BE49-F238E27FC236}">
                <a16:creationId xmlns:a16="http://schemas.microsoft.com/office/drawing/2014/main" id="{8BE3586B-7C1C-4A15-84FF-3496DE0A43E7}"/>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rcRect/>
          <a:stretch/>
        </p:blipFill>
        <p:spPr>
          <a:xfrm>
            <a:off x="4253013" y="842963"/>
            <a:ext cx="4549674" cy="3831305"/>
          </a:xfrm>
        </p:spPr>
      </p:pic>
      <p:sp>
        <p:nvSpPr>
          <p:cNvPr id="7" name="スライド番号プレースホルダー 6">
            <a:extLst>
              <a:ext uri="{FF2B5EF4-FFF2-40B4-BE49-F238E27FC236}">
                <a16:creationId xmlns:a16="http://schemas.microsoft.com/office/drawing/2014/main" id="{CF0D4238-E18A-47D4-8278-7528311DE6B3}"/>
              </a:ext>
            </a:extLst>
          </p:cNvPr>
          <p:cNvSpPr>
            <a:spLocks noGrp="1"/>
          </p:cNvSpPr>
          <p:nvPr>
            <p:ph type="sldNum" sz="quarter" idx="15"/>
          </p:nvPr>
        </p:nvSpPr>
        <p:spPr/>
        <p:txBody>
          <a:bodyPr/>
          <a:lstStyle/>
          <a:p>
            <a:fld id="{44CC7441-4F6D-4D99-AEAC-28C0433C7008}" type="slidenum">
              <a:rPr lang="ja-JP" altLang="en-US" smtClean="0"/>
              <a:pPr/>
              <a:t>79</a:t>
            </a:fld>
            <a:endParaRPr lang="ja-JP" altLang="en-US" dirty="0"/>
          </a:p>
        </p:txBody>
      </p:sp>
      <p:grpSp>
        <p:nvGrpSpPr>
          <p:cNvPr id="76" name="グループ化 75">
            <a:extLst>
              <a:ext uri="{FF2B5EF4-FFF2-40B4-BE49-F238E27FC236}">
                <a16:creationId xmlns:a16="http://schemas.microsoft.com/office/drawing/2014/main" id="{FC4A0C4A-7D99-4DBC-94FC-80341B544644}"/>
              </a:ext>
            </a:extLst>
          </p:cNvPr>
          <p:cNvGrpSpPr/>
          <p:nvPr/>
        </p:nvGrpSpPr>
        <p:grpSpPr>
          <a:xfrm>
            <a:off x="4454642" y="1814474"/>
            <a:ext cx="3188213" cy="2760815"/>
            <a:chOff x="4543542" y="1814474"/>
            <a:chExt cx="3188213" cy="2760815"/>
          </a:xfrm>
        </p:grpSpPr>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E01F7CD-C435-4F8D-80A0-34F7294A272A}"/>
                    </a:ext>
                  </a:extLst>
                </p:cNvPr>
                <p:cNvSpPr txBox="1"/>
                <p:nvPr/>
              </p:nvSpPr>
              <p:spPr>
                <a:xfrm rot="16200000">
                  <a:off x="3971852" y="2386164"/>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FE01F7CD-C435-4F8D-80A0-34F7294A272A}"/>
                    </a:ext>
                  </a:extLst>
                </p:cNvPr>
                <p:cNvSpPr txBox="1">
                  <a:spLocks noRot="1" noChangeAspect="1" noMove="1" noResize="1" noEditPoints="1" noAdjustHandles="1" noChangeArrowheads="1" noChangeShapeType="1" noTextEdit="1"/>
                </p:cNvSpPr>
                <p:nvPr/>
              </p:nvSpPr>
              <p:spPr>
                <a:xfrm rot="16200000">
                  <a:off x="3971852" y="2386164"/>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CD37590-68CE-4586-832F-A527C8B2CD20}"/>
                    </a:ext>
                  </a:extLst>
                </p:cNvPr>
                <p:cNvSpPr txBox="1"/>
                <p:nvPr/>
              </p:nvSpPr>
              <p:spPr>
                <a:xfrm>
                  <a:off x="6219044" y="4205957"/>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3" name="テキスト ボックス 32">
                  <a:extLst>
                    <a:ext uri="{FF2B5EF4-FFF2-40B4-BE49-F238E27FC236}">
                      <a16:creationId xmlns:a16="http://schemas.microsoft.com/office/drawing/2014/main" id="{6CD37590-68CE-4586-832F-A527C8B2CD20}"/>
                    </a:ext>
                  </a:extLst>
                </p:cNvPr>
                <p:cNvSpPr txBox="1">
                  <a:spLocks noRot="1" noChangeAspect="1" noMove="1" noResize="1" noEditPoints="1" noAdjustHandles="1" noChangeArrowheads="1" noChangeShapeType="1" noTextEdit="1"/>
                </p:cNvSpPr>
                <p:nvPr/>
              </p:nvSpPr>
              <p:spPr>
                <a:xfrm>
                  <a:off x="6219044" y="4205957"/>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C42ED3F-6B60-4134-8E64-364B81B3E059}"/>
                    </a:ext>
                  </a:extLst>
                </p:cNvPr>
                <p:cNvSpPr txBox="1"/>
                <p:nvPr/>
              </p:nvSpPr>
              <p:spPr>
                <a:xfrm>
                  <a:off x="5961240" y="4158472"/>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4C42ED3F-6B60-4134-8E64-364B81B3E059}"/>
                    </a:ext>
                  </a:extLst>
                </p:cNvPr>
                <p:cNvSpPr txBox="1">
                  <a:spLocks noRot="1" noChangeAspect="1" noMove="1" noResize="1" noEditPoints="1" noAdjustHandles="1" noChangeArrowheads="1" noChangeShapeType="1" noTextEdit="1"/>
                </p:cNvSpPr>
                <p:nvPr/>
              </p:nvSpPr>
              <p:spPr>
                <a:xfrm>
                  <a:off x="5961240" y="4158472"/>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FD747AD-0016-46CA-BC4D-5D3CB68F1F44}"/>
                    </a:ext>
                  </a:extLst>
                </p:cNvPr>
                <p:cNvSpPr txBox="1"/>
                <p:nvPr/>
              </p:nvSpPr>
              <p:spPr>
                <a:xfrm>
                  <a:off x="4593950" y="3789140"/>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7FD747AD-0016-46CA-BC4D-5D3CB68F1F44}"/>
                    </a:ext>
                  </a:extLst>
                </p:cNvPr>
                <p:cNvSpPr txBox="1">
                  <a:spLocks noRot="1" noChangeAspect="1" noMove="1" noResize="1" noEditPoints="1" noAdjustHandles="1" noChangeArrowheads="1" noChangeShapeType="1" noTextEdit="1"/>
                </p:cNvSpPr>
                <p:nvPr/>
              </p:nvSpPr>
              <p:spPr>
                <a:xfrm>
                  <a:off x="4593950" y="3789140"/>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110AA598-8C32-4989-86E0-E89C35AA331F}"/>
                </a:ext>
              </a:extLst>
            </p:cNvPr>
            <p:cNvSpPr txBox="1"/>
            <p:nvPr/>
          </p:nvSpPr>
          <p:spPr>
            <a:xfrm>
              <a:off x="5338247" y="3776071"/>
              <a:ext cx="667213" cy="261610"/>
            </a:xfrm>
            <a:prstGeom prst="rect">
              <a:avLst/>
            </a:prstGeom>
            <a:noFill/>
          </p:spPr>
          <p:txBody>
            <a:bodyPr wrap="square" anchor="ctr">
              <a:spAutoFit/>
            </a:bodyPr>
            <a:lstStyle/>
            <a:p>
              <a:r>
                <a:rPr lang="en-US" altLang="ja-JP" sz="1100" dirty="0" err="1"/>
                <a:t>ZPE</a:t>
              </a:r>
              <a:endParaRPr lang="ja-JP" altLang="en-US" sz="1100" dirty="0"/>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A51BD3A-3CDF-4073-8A37-57CB246364C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77" name="テキスト ボックス 76">
                <a:extLst>
                  <a:ext uri="{FF2B5EF4-FFF2-40B4-BE49-F238E27FC236}">
                    <a16:creationId xmlns:a16="http://schemas.microsoft.com/office/drawing/2014/main" id="{6A51BD3A-3CDF-4073-8A37-57CB246364CC}"/>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0"/>
                <a:stretch>
                  <a:fillRect/>
                </a:stretch>
              </a:blipFill>
            </p:spPr>
            <p:txBody>
              <a:bodyPr/>
              <a:lstStyle/>
              <a:p>
                <a:r>
                  <a:rPr lang="ja-JP" altLang="en-US">
                    <a:noFill/>
                  </a:rPr>
                  <a:t> </a:t>
                </a:r>
              </a:p>
            </p:txBody>
          </p:sp>
        </mc:Fallback>
      </mc:AlternateContent>
      <p:sp>
        <p:nvSpPr>
          <p:cNvPr id="3" name="フッター プレースホルダー 2">
            <a:extLst>
              <a:ext uri="{FF2B5EF4-FFF2-40B4-BE49-F238E27FC236}">
                <a16:creationId xmlns:a16="http://schemas.microsoft.com/office/drawing/2014/main" id="{2E8D654F-E2A2-4BF1-EEC5-9A3AFD9F7DB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85728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E2E972-884C-4BAE-A481-0662130519E1}"/>
              </a:ext>
            </a:extLst>
          </p:cNvPr>
          <p:cNvSpPr>
            <a:spLocks noGrp="1"/>
          </p:cNvSpPr>
          <p:nvPr>
            <p:ph type="title"/>
          </p:nvPr>
        </p:nvSpPr>
        <p:spPr/>
        <p:txBody>
          <a:bodyPr/>
          <a:lstStyle/>
          <a:p>
            <a:r>
              <a:rPr kumimoji="1" lang="ja-JP" altLang="en-US" dirty="0"/>
              <a:t>補足：調和振動子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A9860F-08EB-4459-A868-1DEA7A394078}"/>
                  </a:ext>
                </a:extLst>
              </p:cNvPr>
              <p:cNvSpPr>
                <a:spLocks noGrp="1"/>
              </p:cNvSpPr>
              <p:nvPr>
                <p:ph idx="1"/>
              </p:nvPr>
            </p:nvSpPr>
            <p:spPr>
              <a:xfrm>
                <a:off x="468000" y="843750"/>
                <a:ext cx="4104000" cy="3881434"/>
              </a:xfrm>
            </p:spPr>
            <p:txBody>
              <a:bodyPr/>
              <a:lstStyle/>
              <a:p>
                <a:r>
                  <a:rPr kumimoji="1" lang="en-US" altLang="ja-JP" dirty="0"/>
                  <a:t>Schrödinger</a:t>
                </a:r>
                <a:r>
                  <a:rPr kumimoji="1" lang="ja-JP" altLang="en-US" dirty="0"/>
                  <a:t>方程式</a:t>
                </a:r>
                <a:endParaRPr kumimoji="1" lang="en-US" altLang="ja-JP" dirty="0"/>
              </a:p>
              <a:p>
                <a:pPr>
                  <a:lnSpc>
                    <a:spcPct val="100000"/>
                  </a:lnSpc>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ℏ</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r>
                                <a:rPr lang="en-US" altLang="ja-JP" b="0" i="1" smtClean="0">
                                  <a:latin typeface="Cambria Math" panose="02040503050406030204" pitchFamily="18" charset="0"/>
                                </a:rPr>
                                <m:t>𝑚</m:t>
                              </m:r>
                            </m:den>
                          </m:f>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e>
                                <m:sup>
                                  <m:r>
                                    <a:rPr lang="en-US" altLang="ja-JP" b="0" i="1" smtClean="0">
                                      <a:latin typeface="Cambria Math" panose="02040503050406030204" pitchFamily="18" charset="0"/>
                                    </a:rPr>
                                    <m:t>2</m:t>
                                  </m:r>
                                </m:sup>
                              </m:sSup>
                            </m:num>
                            <m:den>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e>
                      </m:d>
                      <m:r>
                        <a:rPr lang="en-US" altLang="ja-JP" i="1">
                          <a:latin typeface="Cambria Math" panose="02040503050406030204" pitchFamily="18" charset="0"/>
                        </a:rPr>
                        <m:t>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kumimoji="1" lang="en-US" altLang="ja-JP" dirty="0"/>
              </a:p>
              <a:p>
                <a:r>
                  <a:rPr lang="ja-JP" altLang="en-US" dirty="0"/>
                  <a:t>の固有関数と固有値はそれぞれ</a:t>
                </a:r>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𝜓</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𝜉</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𝜉</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e>
                          </m:d>
                        </m:e>
                      </m:func>
                    </m:oMath>
                  </m:oMathPara>
                </a14:m>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=ℏ</m:t>
                      </m:r>
                      <m:r>
                        <a:rPr lang="en-US" altLang="ja-JP" b="0" i="1" smtClean="0">
                          <a:latin typeface="Cambria Math" panose="02040503050406030204" pitchFamily="18" charset="0"/>
                        </a:rPr>
                        <m:t>𝜔</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e>
                      </m:d>
                    </m:oMath>
                  </m:oMathPara>
                </a14:m>
                <a:endParaRPr lang="en-US" altLang="ja-JP" dirty="0"/>
              </a:p>
              <a:p>
                <a:r>
                  <a:rPr lang="ja-JP" altLang="en-US" dirty="0"/>
                  <a:t>であることが知られている</a:t>
                </a:r>
                <a:r>
                  <a:rPr lang="en-US" altLang="ja-JP" dirty="0"/>
                  <a:t>. </a:t>
                </a:r>
                <a:r>
                  <a:rPr lang="ja-JP" altLang="en-US" dirty="0"/>
                  <a:t>ただし</a:t>
                </a:r>
                <a:r>
                  <a:rPr lang="en-US" altLang="ja-JP" dirty="0"/>
                  <a:t>,</a:t>
                </a:r>
              </a:p>
              <a:p>
                <a:pPr>
                  <a:lnSpc>
                    <a:spcPct val="100000"/>
                  </a:lnSpc>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𝜔</m:t>
                      </m:r>
                      <m:r>
                        <a:rPr lang="en-US" altLang="ja-JP" i="1" dirty="0">
                          <a:latin typeface="Cambria Math" panose="02040503050406030204" pitchFamily="18" charset="0"/>
                        </a:rPr>
                        <m:t>≔</m:t>
                      </m:r>
                      <m:rad>
                        <m:radPr>
                          <m:degHide m:val="on"/>
                          <m:ctrlPr>
                            <a:rPr lang="en-US" altLang="ja-JP" i="1" dirty="0">
                              <a:latin typeface="Cambria Math" panose="02040503050406030204" pitchFamily="18" charset="0"/>
                            </a:rPr>
                          </m:ctrlPr>
                        </m:radPr>
                        <m:deg/>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𝑘</m:t>
                              </m:r>
                            </m:num>
                            <m:den>
                              <m:r>
                                <a:rPr lang="en-US" altLang="ja-JP" b="0" i="1" dirty="0" smtClean="0">
                                  <a:latin typeface="Cambria Math" panose="02040503050406030204" pitchFamily="18" charset="0"/>
                                </a:rPr>
                                <m:t>𝑚</m:t>
                              </m:r>
                            </m:den>
                          </m:f>
                        </m:e>
                      </m:rad>
                      <m:r>
                        <a:rPr lang="en-US" altLang="ja-JP" b="0" i="1" dirty="0" smtClean="0">
                          <a:latin typeface="Cambria Math" panose="02040503050406030204" pitchFamily="18" charset="0"/>
                        </a:rPr>
                        <m:t>, </m:t>
                      </m:r>
                      <m:r>
                        <a:rPr lang="en-US" altLang="ja-JP" b="0" i="1" smtClean="0">
                          <a:latin typeface="Cambria Math" panose="02040503050406030204" pitchFamily="18" charset="0"/>
                        </a:rPr>
                        <m:t>𝜉</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ℏ</m:t>
                              </m:r>
                            </m:den>
                          </m:f>
                        </m:e>
                      </m:ra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𝑛</m:t>
                                  </m:r>
                                </m:sup>
                              </m:sSup>
                            </m:den>
                          </m:f>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𝜋</m:t>
                                  </m:r>
                                  <m:r>
                                    <a:rPr lang="en-US" altLang="ja-JP" b="0" i="1" smtClean="0">
                                      <a:latin typeface="Cambria Math" panose="02040503050406030204" pitchFamily="18" charset="0"/>
                                    </a:rPr>
                                    <m:t>ℏ</m:t>
                                  </m:r>
                                </m:den>
                              </m:f>
                            </m:e>
                          </m:rad>
                        </m:e>
                      </m:rad>
                      <m:r>
                        <a:rPr lang="en-US" altLang="ja-JP" b="0" i="1" smtClean="0">
                          <a:latin typeface="Cambria Math" panose="02040503050406030204" pitchFamily="18" charset="0"/>
                        </a:rPr>
                        <m:t>, </m:t>
                      </m:r>
                    </m:oMath>
                  </m:oMathPara>
                </a14:m>
                <a:endParaRPr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lang="ja-JP" altLang="en-US" dirty="0"/>
                  <a:t>エルミート多項式である</a:t>
                </a:r>
                <a:r>
                  <a:rPr lang="en-US" altLang="ja-JP" dirty="0"/>
                  <a:t>. </a:t>
                </a:r>
                <a:r>
                  <a:rPr lang="ja-JP" altLang="en-US" dirty="0"/>
                  <a:t>調和近似では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m:t>
                        </m:r>
                      </m:sub>
                    </m:sSub>
                  </m:oMath>
                </a14:m>
                <a:r>
                  <a:rPr lang="ja-JP" altLang="en-US" dirty="0"/>
                  <a:t>を決定することで直ちに </a:t>
                </a:r>
                <a14:m>
                  <m:oMath xmlns:m="http://schemas.openxmlformats.org/officeDocument/2006/math">
                    <m:r>
                      <m:rPr>
                        <m:sty m:val="p"/>
                      </m:rPr>
                      <a:rPr lang="en-US" altLang="ja-JP" b="0" i="0" smtClean="0">
                        <a:latin typeface="Cambria Math" panose="02040503050406030204" pitchFamily="18" charset="0"/>
                      </a:rPr>
                      <m:t>ZPE</m:t>
                    </m:r>
                    <m:r>
                      <a:rPr lang="en-US" altLang="ja-JP" b="0" i="0"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2</m:t>
                        </m:r>
                      </m:den>
                    </m:f>
                    <m:r>
                      <a:rPr lang="en-US" altLang="ja-JP" i="1">
                        <a:latin typeface="Cambria Math" panose="02040503050406030204" pitchFamily="18" charset="0"/>
                      </a:rPr>
                      <m:t>ℏ</m:t>
                    </m:r>
                    <m:r>
                      <a:rPr lang="en-US" altLang="ja-JP" i="1">
                        <a:latin typeface="Cambria Math" panose="02040503050406030204" pitchFamily="18" charset="0"/>
                      </a:rPr>
                      <m:t>𝜔</m:t>
                    </m:r>
                  </m:oMath>
                </a14:m>
                <a:r>
                  <a:rPr lang="en-US" altLang="ja-JP" dirty="0"/>
                  <a:t> </a:t>
                </a:r>
                <a:r>
                  <a:rPr lang="ja-JP" altLang="en-US" dirty="0"/>
                  <a:t>が得られる</a:t>
                </a:r>
                <a:r>
                  <a:rPr lang="en-US" altLang="ja-JP" dirty="0"/>
                  <a:t>.</a:t>
                </a:r>
              </a:p>
            </p:txBody>
          </p:sp>
        </mc:Choice>
        <mc:Fallback xmlns="">
          <p:sp>
            <p:nvSpPr>
              <p:cNvPr id="3" name="コンテンツ プレースホルダー 2">
                <a:extLst>
                  <a:ext uri="{FF2B5EF4-FFF2-40B4-BE49-F238E27FC236}">
                    <a16:creationId xmlns:a16="http://schemas.microsoft.com/office/drawing/2014/main" id="{E1A9860F-08EB-4459-A868-1DEA7A394078}"/>
                  </a:ext>
                </a:extLst>
              </p:cNvPr>
              <p:cNvSpPr>
                <a:spLocks noGrp="1" noRot="1" noChangeAspect="1" noMove="1" noResize="1" noEditPoints="1" noAdjustHandles="1" noChangeArrowheads="1" noChangeShapeType="1" noTextEdit="1"/>
              </p:cNvSpPr>
              <p:nvPr>
                <p:ph idx="1"/>
              </p:nvPr>
            </p:nvSpPr>
            <p:spPr>
              <a:xfrm>
                <a:off x="468000" y="843750"/>
                <a:ext cx="4104000" cy="3881434"/>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587EDA1E-6482-47B8-8C69-561D3A72AD33}"/>
                  </a:ext>
                </a:extLst>
              </p:cNvPr>
              <p:cNvSpPr>
                <a:spLocks noGrp="1"/>
              </p:cNvSpPr>
              <p:nvPr>
                <p:ph type="body" sz="quarter" idx="13"/>
              </p:nvPr>
            </p:nvSpPr>
            <p:spPr/>
            <p:txBody>
              <a:bodyPr/>
              <a:lstStyle/>
              <a:p>
                <a:r>
                  <a:rPr lang="en-US" altLang="ja-JP" dirty="0">
                    <a:hlinkClick r:id="rId3"/>
                  </a:rPr>
                  <a:t>https://ohno.github.io/Antique.jl/dev/HarmonicOscillator/#Usage-and-Examples</a:t>
                </a:r>
                <a:endParaRPr lang="en-US" altLang="ja-JP" dirty="0"/>
              </a:p>
              <a:p>
                <a:r>
                  <a:rPr lang="ja-JP" altLang="en-US" dirty="0"/>
                  <a:t>右図：</a:t>
                </a:r>
                <a:r>
                  <a:rPr lang="en-US" altLang="ja-JP" dirty="0"/>
                  <a:t>k = 1.0, m = 3.0</a:t>
                </a:r>
                <a:r>
                  <a:rPr lang="ja-JP" altLang="en-US" dirty="0"/>
                  <a:t>としたときのポテンシャル</a:t>
                </a:r>
                <a14:m>
                  <m:oMath xmlns:m="http://schemas.openxmlformats.org/officeDocument/2006/math">
                    <m:f>
                      <m:fPr>
                        <m:type m:val="lin"/>
                        <m:ctrlPr>
                          <a:rPr lang="ja-JP" altLang="en-US" i="1" dirty="0" smtClean="0">
                            <a:latin typeface="Cambria Math" panose="02040503050406030204" pitchFamily="18" charset="0"/>
                          </a:rPr>
                        </m:ctrlPr>
                      </m:fPr>
                      <m:num>
                        <m:r>
                          <a:rPr lang="en-US" altLang="ja-JP" b="0" i="1" dirty="0" smtClean="0">
                            <a:latin typeface="Cambria Math" panose="02040503050406030204" pitchFamily="18" charset="0"/>
                          </a:rPr>
                          <m:t>𝑉</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𝑘</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𝑥</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den>
                    </m:f>
                  </m:oMath>
                </a14:m>
                <a:r>
                  <a:rPr lang="ja-JP" altLang="en-US" dirty="0"/>
                  <a:t>と適当にスケールした固有関数</a:t>
                </a:r>
                <a14:m>
                  <m:oMath xmlns:m="http://schemas.openxmlformats.org/officeDocument/2006/math">
                    <m:r>
                      <a:rPr lang="en-US" altLang="ja-JP" b="0" i="0" smtClean="0">
                        <a:latin typeface="Cambria Math" panose="02040503050406030204" pitchFamily="18" charset="0"/>
                      </a:rPr>
                      <m:t>0.2</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𝑛</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oMath>
                </a14:m>
                <a:r>
                  <a:rPr lang="ja-JP" altLang="en-US" dirty="0"/>
                  <a:t>の描写</a:t>
                </a:r>
              </a:p>
            </p:txBody>
          </p:sp>
        </mc:Choice>
        <mc:Fallback xmlns="">
          <p:sp>
            <p:nvSpPr>
              <p:cNvPr id="9" name="テキスト プレースホルダー 8">
                <a:extLst>
                  <a:ext uri="{FF2B5EF4-FFF2-40B4-BE49-F238E27FC236}">
                    <a16:creationId xmlns:a16="http://schemas.microsoft.com/office/drawing/2014/main" id="{587EDA1E-6482-47B8-8C69-561D3A72AD3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2597" b="-532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C2C93CB7-6741-4CAC-915C-1D0235B3422E}"/>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364397" y="842963"/>
            <a:ext cx="4311603" cy="3832537"/>
          </a:xfrm>
        </p:spPr>
      </p:pic>
      <p:sp>
        <p:nvSpPr>
          <p:cNvPr id="6" name="スライド番号プレースホルダー 5">
            <a:extLst>
              <a:ext uri="{FF2B5EF4-FFF2-40B4-BE49-F238E27FC236}">
                <a16:creationId xmlns:a16="http://schemas.microsoft.com/office/drawing/2014/main" id="{6D16A98E-3F1C-48E6-A736-55C09EC7F648}"/>
              </a:ext>
            </a:extLst>
          </p:cNvPr>
          <p:cNvSpPr>
            <a:spLocks noGrp="1"/>
          </p:cNvSpPr>
          <p:nvPr>
            <p:ph type="sldNum" sz="quarter" idx="15"/>
          </p:nvPr>
        </p:nvSpPr>
        <p:spPr/>
        <p:txBody>
          <a:bodyPr/>
          <a:lstStyle/>
          <a:p>
            <a:fld id="{44CC7441-4F6D-4D99-AEAC-28C0433C7008}" type="slidenum">
              <a:rPr kumimoji="1" lang="ja-JP" altLang="en-US" smtClean="0"/>
              <a:pPr/>
              <a:t>80</a:t>
            </a:fld>
            <a:endParaRPr kumimoji="1" lang="ja-JP" altLang="en-US" dirty="0"/>
          </a:p>
        </p:txBody>
      </p:sp>
      <p:sp>
        <p:nvSpPr>
          <p:cNvPr id="5" name="フッター プレースホルダー 4">
            <a:extLst>
              <a:ext uri="{FF2B5EF4-FFF2-40B4-BE49-F238E27FC236}">
                <a16:creationId xmlns:a16="http://schemas.microsoft.com/office/drawing/2014/main" id="{21BACEDA-3DAF-9E61-4514-41A18EAA6D9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98182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9">
            <a:extLst>
              <a:ext uri="{FF2B5EF4-FFF2-40B4-BE49-F238E27FC236}">
                <a16:creationId xmlns:a16="http://schemas.microsoft.com/office/drawing/2014/main" id="{E237CA80-4AA3-4ACB-9AC2-6347F3631456}"/>
              </a:ext>
            </a:extLst>
          </p:cNvPr>
          <p:cNvGraphicFramePr>
            <a:graphicFrameLocks noGrp="1"/>
          </p:cNvGraphicFramePr>
          <p:nvPr>
            <p:ph idx="1"/>
            <p:extLst>
              <p:ext uri="{D42A27DB-BD31-4B8C-83A1-F6EECF244321}">
                <p14:modId xmlns:p14="http://schemas.microsoft.com/office/powerpoint/2010/main" val="4267592040"/>
              </p:ext>
            </p:extLst>
          </p:nvPr>
        </p:nvGraphicFramePr>
        <p:xfrm>
          <a:off x="468313" y="842963"/>
          <a:ext cx="3312000" cy="3432720"/>
        </p:xfrm>
        <a:graphic>
          <a:graphicData uri="http://schemas.openxmlformats.org/drawingml/2006/table">
            <a:tbl>
              <a:tblPr firstRow="1" bandRow="1">
                <a:tableStyleId>{2D5ABB26-0587-4C30-8999-92F81FD0307C}</a:tableStyleId>
              </a:tblPr>
              <a:tblGrid>
                <a:gridCol w="3312000">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t>UHF</a:t>
                      </a:r>
                      <a:r>
                        <a:rPr kumimoji="1" lang="pt-BR" altLang="ja-JP" sz="1400" dirty="0"/>
                        <a:t>/</a:t>
                      </a:r>
                      <a:r>
                        <a:rPr kumimoji="1" lang="pt-BR" altLang="ja-JP" sz="1400" dirty="0">
                          <a:solidFill>
                            <a:schemeClr val="accent1"/>
                          </a:solidFill>
                        </a:rPr>
                        <a:t>6-31G(d,p)</a:t>
                      </a:r>
                      <a:r>
                        <a:rPr kumimoji="1" lang="pt-BR" altLang="ja-JP" sz="1400" dirty="0"/>
                        <a:t> Units=AU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0.0 1.4</a:t>
                      </a:r>
                    </a:p>
                    <a:p>
                      <a:endParaRPr kumimoji="1"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r>
                        <a:rPr kumimoji="1" lang="ja-JP" altLang="en-US" sz="1200" dirty="0"/>
                        <a:t>次の内容で検索してみよう</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pt-BR" altLang="ja-JP" sz="1050" dirty="0">
                          <a:solidFill>
                            <a:schemeClr val="accent4"/>
                          </a:solidFill>
                        </a:rPr>
                        <a:t>New X, R1, Optimized Parameters </a:t>
                      </a:r>
                      <a:r>
                        <a:rPr kumimoji="1" lang="ja-JP" altLang="en-US" sz="1050" dirty="0">
                          <a:solidFill>
                            <a:schemeClr val="accent4"/>
                          </a:solidFill>
                        </a:rPr>
                        <a:t>など</a:t>
                      </a:r>
                      <a:endParaRPr kumimoji="1" lang="pt-BR" altLang="ja-JP" sz="1050" dirty="0">
                        <a:solidFill>
                          <a:schemeClr val="accent4"/>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3"/>
                          </a:solidFill>
                        </a:rPr>
                        <a:t>E(UHF), |HF</a:t>
                      </a:r>
                      <a:r>
                        <a:rPr kumimoji="1" lang="ja-JP" altLang="en-US" sz="1050" dirty="0">
                          <a:solidFill>
                            <a:schemeClr val="accent3"/>
                          </a:solidFill>
                        </a:rPr>
                        <a:t> など</a:t>
                      </a:r>
                      <a:r>
                        <a:rPr kumimoji="1" lang="en-US" altLang="ja-JP" sz="1050" dirty="0">
                          <a:solidFill>
                            <a:schemeClr val="accent3"/>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2"/>
                          </a:solidFill>
                        </a:rPr>
                        <a:t>Zero-point correction </a:t>
                      </a:r>
                    </a:p>
                    <a:p>
                      <a:pPr marL="171450" indent="-171450">
                        <a:buFont typeface="Arial" panose="020B0604020202020204" pitchFamily="34" charset="0"/>
                        <a:buChar char="•"/>
                      </a:pPr>
                      <a:r>
                        <a:rPr kumimoji="1" lang="en-US" altLang="ja-JP" sz="1050" dirty="0">
                          <a:solidFill>
                            <a:schemeClr val="accent1"/>
                          </a:solidFill>
                        </a:rPr>
                        <a:t>Sum of electronic and zero-point Energies</a:t>
                      </a:r>
                      <a:endParaRPr kumimoji="1" lang="ja-JP" altLang="en-US" sz="1050" dirty="0">
                        <a:solidFill>
                          <a:schemeClr val="accent1"/>
                        </a:solidFill>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7BA955DB-2AE7-4B0B-8762-676241FB101F}"/>
                  </a:ext>
                </a:extLst>
              </p:cNvPr>
              <p:cNvSpPr>
                <a:spLocks noGrp="1"/>
              </p:cNvSpPr>
              <p:nvPr>
                <p:ph type="body" sz="quarter" idx="13"/>
              </p:nvPr>
            </p:nvSpPr>
            <p:spPr/>
            <p:txBody>
              <a:bodyPr anchor="ctr"/>
              <a:lstStyle/>
              <a:p>
                <a:r>
                  <a:rPr lang="en-US" altLang="ja-JP" dirty="0"/>
                  <a:t>k = 12.7722</a:t>
                </a:r>
                <a:r>
                  <a:rPr lang="ja-JP" altLang="en-US" dirty="0"/>
                  <a:t> </a:t>
                </a:r>
                <a:r>
                  <a:rPr lang="en-US" altLang="ja-JP" dirty="0" err="1"/>
                  <a:t>mDyne</a:t>
                </a:r>
                <a:r>
                  <a:rPr lang="en-US" altLang="ja-JP" dirty="0"/>
                  <a:t>/A ÷ 15.569141 (</a:t>
                </a:r>
                <a14:m>
                  <m:oMath xmlns:m="http://schemas.openxmlformats.org/officeDocument/2006/math">
                    <m:sSup>
                      <m:sSupPr>
                        <m:ctrlPr>
                          <a:rPr lang="en-US" altLang="ja-JP" b="0" i="1" smtClean="0">
                            <a:latin typeface="Cambria Math" panose="02040503050406030204" pitchFamily="18" charset="0"/>
                          </a:rPr>
                        </m:ctrlPr>
                      </m:sSupPr>
                      <m:e>
                        <m:f>
                          <m:fPr>
                            <m:type m:val="lin"/>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e>
                      <m:sup>
                        <m:r>
                          <a:rPr lang="en-US" altLang="ja-JP" b="0" i="1" smtClean="0">
                            <a:latin typeface="Cambria Math" panose="02040503050406030204" pitchFamily="18" charset="0"/>
                          </a:rPr>
                          <m:t>2</m:t>
                        </m:r>
                      </m:sup>
                    </m:sSup>
                  </m:oMath>
                </a14:m>
                <a:r>
                  <a:rPr lang="en-US" altLang="ja-JP" dirty="0"/>
                  <a:t>)/(</a:t>
                </a:r>
                <a:r>
                  <a:rPr lang="en-US" altLang="ja-JP" dirty="0" err="1"/>
                  <a:t>mDyne</a:t>
                </a:r>
                <a:r>
                  <a:rPr lang="en-US" altLang="ja-JP" dirty="0"/>
                  <a:t>/A) ÷ 2</a:t>
                </a:r>
              </a:p>
              <a:p>
                <a:r>
                  <a:rPr lang="ja-JP" altLang="en-US" dirty="0"/>
                  <a:t>換算係数：</a:t>
                </a:r>
                <a:r>
                  <a:rPr lang="en-US" altLang="ja-JP" dirty="0"/>
                  <a:t>http://stemwomen.org/teach/QM/qm54.pdf, </a:t>
                </a:r>
                <a:r>
                  <a:rPr lang="ja-JP" altLang="en-US" dirty="0"/>
                  <a:t>バネ定数・換算質量の計算法：</a:t>
                </a:r>
                <a:r>
                  <a:rPr lang="en-US" altLang="ja-JP" dirty="0"/>
                  <a:t>https://gaussian.com/wp-content/uploads/dl/vib.pdf</a:t>
                </a:r>
                <a:endParaRPr kumimoji="1" lang="ja-JP" altLang="en-US" dirty="0"/>
              </a:p>
            </p:txBody>
          </p:sp>
        </mc:Choice>
        <mc:Fallback xmlns="">
          <p:sp>
            <p:nvSpPr>
              <p:cNvPr id="4" name="テキスト プレースホルダー 3">
                <a:extLst>
                  <a:ext uri="{FF2B5EF4-FFF2-40B4-BE49-F238E27FC236}">
                    <a16:creationId xmlns:a16="http://schemas.microsoft.com/office/drawing/2014/main" id="{7BA955DB-2AE7-4B0B-8762-676241FB101F}"/>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29870" b="-25974"/>
                </a:stretch>
              </a:blipFill>
            </p:spPr>
            <p:txBody>
              <a:bodyPr/>
              <a:lstStyle/>
              <a:p>
                <a:r>
                  <a:rPr lang="ja-JP" altLang="en-US">
                    <a:noFill/>
                  </a:rPr>
                  <a:t> </a:t>
                </a:r>
              </a:p>
            </p:txBody>
          </p:sp>
        </mc:Fallback>
      </mc:AlternateContent>
      <p:pic>
        <p:nvPicPr>
          <p:cNvPr id="15" name="コンテンツ プレースホルダー 14">
            <a:extLst>
              <a:ext uri="{FF2B5EF4-FFF2-40B4-BE49-F238E27FC236}">
                <a16:creationId xmlns:a16="http://schemas.microsoft.com/office/drawing/2014/main" id="{FA1783CB-457E-4A76-8D2D-C1D366F1832D}"/>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p:blipFill>
        <p:spPr>
          <a:xfrm>
            <a:off x="3814799" y="716584"/>
            <a:ext cx="5186362" cy="3457575"/>
          </a:xfrm>
        </p:spPr>
      </p:pic>
      <p:sp>
        <p:nvSpPr>
          <p:cNvPr id="2" name="タイトル 1">
            <a:extLst>
              <a:ext uri="{FF2B5EF4-FFF2-40B4-BE49-F238E27FC236}">
                <a16:creationId xmlns:a16="http://schemas.microsoft.com/office/drawing/2014/main" id="{AD220FF0-3319-4247-85CD-37C4BBA6FE5F}"/>
              </a:ext>
            </a:extLst>
          </p:cNvPr>
          <p:cNvSpPr>
            <a:spLocks noGrp="1"/>
          </p:cNvSpPr>
          <p:nvPr>
            <p:ph type="title"/>
          </p:nvPr>
        </p:nvSpPr>
        <p:spPr/>
        <p:txBody>
          <a:bodyPr/>
          <a:lstStyle/>
          <a:p>
            <a:r>
              <a:rPr kumimoji="1" lang="ja-JP" altLang="en-US" dirty="0"/>
              <a:t>調和近似の実例</a:t>
            </a:r>
          </a:p>
        </p:txBody>
      </p:sp>
      <p:sp>
        <p:nvSpPr>
          <p:cNvPr id="6" name="スライド番号プレースホルダー 5">
            <a:extLst>
              <a:ext uri="{FF2B5EF4-FFF2-40B4-BE49-F238E27FC236}">
                <a16:creationId xmlns:a16="http://schemas.microsoft.com/office/drawing/2014/main" id="{FAB1B773-717E-4F8D-8E38-21419C232381}"/>
              </a:ext>
            </a:extLst>
          </p:cNvPr>
          <p:cNvSpPr>
            <a:spLocks noGrp="1"/>
          </p:cNvSpPr>
          <p:nvPr>
            <p:ph type="sldNum" sz="quarter" idx="15"/>
          </p:nvPr>
        </p:nvSpPr>
        <p:spPr/>
        <p:txBody>
          <a:bodyPr/>
          <a:lstStyle/>
          <a:p>
            <a:fld id="{44CC7441-4F6D-4D99-AEAC-28C0433C7008}" type="slidenum">
              <a:rPr kumimoji="1" lang="ja-JP" altLang="en-US" smtClean="0"/>
              <a:pPr/>
              <a:t>81</a:t>
            </a:fld>
            <a:endParaRPr kumimoji="1" lang="ja-JP" altLang="en-US" dirty="0"/>
          </a:p>
        </p:txBody>
      </p:sp>
      <p:sp>
        <p:nvSpPr>
          <p:cNvPr id="20" name="テキスト ボックス 19">
            <a:extLst>
              <a:ext uri="{FF2B5EF4-FFF2-40B4-BE49-F238E27FC236}">
                <a16:creationId xmlns:a16="http://schemas.microsoft.com/office/drawing/2014/main" id="{AD9EE7BE-182F-4061-8407-96AC53015D4E}"/>
              </a:ext>
            </a:extLst>
          </p:cNvPr>
          <p:cNvSpPr txBox="1"/>
          <p:nvPr/>
        </p:nvSpPr>
        <p:spPr>
          <a:xfrm>
            <a:off x="4948516" y="4221857"/>
            <a:ext cx="4044875" cy="600164"/>
          </a:xfrm>
          <a:prstGeom prst="rect">
            <a:avLst/>
          </a:prstGeom>
          <a:noFill/>
        </p:spPr>
        <p:txBody>
          <a:bodyPr wrap="square" rtlCol="0">
            <a:spAutoFit/>
          </a:bodyPr>
          <a:lstStyle/>
          <a:p>
            <a:r>
              <a:rPr kumimoji="1" lang="ja-JP" altLang="en-US" sz="1100" dirty="0">
                <a:solidFill>
                  <a:schemeClr val="accent4"/>
                </a:solidFill>
              </a:rPr>
              <a:t>　　　　　　   </a:t>
            </a:r>
            <a:r>
              <a:rPr kumimoji="1" lang="en-US" altLang="ja-JP" sz="1100" dirty="0">
                <a:solidFill>
                  <a:schemeClr val="accent4"/>
                </a:solidFill>
              </a:rPr>
              <a:t>OPT</a:t>
            </a:r>
            <a:r>
              <a:rPr kumimoji="1" lang="ja-JP" altLang="en-US" sz="1100" dirty="0">
                <a:solidFill>
                  <a:schemeClr val="accent4"/>
                </a:solidFill>
              </a:rPr>
              <a:t>で得られる核間距離 </a:t>
            </a:r>
            <a:r>
              <a:rPr kumimoji="1" lang="pt-BR" altLang="ja-JP" sz="1100" dirty="0">
                <a:solidFill>
                  <a:schemeClr val="accent4"/>
                </a:solidFill>
              </a:rPr>
              <a:t>1.38436</a:t>
            </a:r>
            <a:endParaRPr kumimoji="1" lang="en-US" altLang="ja-JP" sz="1100" dirty="0">
              <a:solidFill>
                <a:schemeClr val="accent4"/>
              </a:solidFill>
            </a:endParaRPr>
          </a:p>
          <a:p>
            <a:r>
              <a:rPr kumimoji="1" lang="ja-JP" altLang="en-US" sz="1100" dirty="0">
                <a:solidFill>
                  <a:schemeClr val="accent4"/>
                </a:solidFill>
              </a:rPr>
              <a:t>　　　  </a:t>
            </a:r>
            <a:r>
              <a:rPr kumimoji="1" lang="en-US" altLang="ja-JP" sz="1100" dirty="0">
                <a:solidFill>
                  <a:schemeClr val="accent3"/>
                </a:solidFill>
              </a:rPr>
              <a:t>OPT</a:t>
            </a:r>
            <a:r>
              <a:rPr kumimoji="1" lang="ja-JP" altLang="en-US" sz="1100" dirty="0">
                <a:solidFill>
                  <a:schemeClr val="accent3"/>
                </a:solidFill>
              </a:rPr>
              <a:t>で得られるエネルギー </a:t>
            </a:r>
            <a:r>
              <a:rPr kumimoji="1" lang="en-US" altLang="ja-JP" sz="1100" dirty="0">
                <a:solidFill>
                  <a:schemeClr val="accent3"/>
                </a:solidFill>
              </a:rPr>
              <a:t>-1.13133356259</a:t>
            </a:r>
            <a:endParaRPr kumimoji="1" lang="ja-JP" altLang="en-US" sz="1100" dirty="0">
              <a:solidFill>
                <a:schemeClr val="accent3"/>
              </a:solidFill>
            </a:endParaRPr>
          </a:p>
          <a:p>
            <a:r>
              <a:rPr kumimoji="1" lang="en-US" altLang="ja-JP" sz="1100" dirty="0">
                <a:solidFill>
                  <a:schemeClr val="accent1"/>
                </a:solidFill>
              </a:rPr>
              <a:t>OPT</a:t>
            </a:r>
            <a:r>
              <a:rPr kumimoji="1" lang="ja-JP" altLang="en-US" sz="1100" dirty="0">
                <a:solidFill>
                  <a:schemeClr val="accent1"/>
                </a:solidFill>
              </a:rPr>
              <a:t>で得られるエネルギー</a:t>
            </a:r>
            <a:r>
              <a:rPr kumimoji="1" lang="en-US" altLang="ja-JP" sz="1100" dirty="0">
                <a:solidFill>
                  <a:schemeClr val="accent1"/>
                </a:solidFill>
              </a:rPr>
              <a:t>+</a:t>
            </a:r>
            <a:r>
              <a:rPr kumimoji="1" lang="en-US" altLang="ja-JP" sz="1100" dirty="0" err="1">
                <a:solidFill>
                  <a:schemeClr val="accent2"/>
                </a:solidFill>
              </a:rPr>
              <a:t>ZPE</a:t>
            </a:r>
            <a:r>
              <a:rPr kumimoji="1" lang="en-US" altLang="ja-JP" sz="1100" dirty="0">
                <a:solidFill>
                  <a:schemeClr val="accent1"/>
                </a:solidFill>
              </a:rPr>
              <a:t>  -1.120768</a:t>
            </a:r>
            <a:endParaRPr kumimoji="1" lang="ja-JP" altLang="en-US" sz="1100" dirty="0">
              <a:solidFill>
                <a:schemeClr val="accent1"/>
              </a:solidFill>
            </a:endParaRPr>
          </a:p>
        </p:txBody>
      </p:sp>
      <p:cxnSp>
        <p:nvCxnSpPr>
          <p:cNvPr id="21" name="直線矢印コネクタ 20">
            <a:extLst>
              <a:ext uri="{FF2B5EF4-FFF2-40B4-BE49-F238E27FC236}">
                <a16:creationId xmlns:a16="http://schemas.microsoft.com/office/drawing/2014/main" id="{60C048B7-32FB-4724-B112-5563F3F6C734}"/>
              </a:ext>
            </a:extLst>
          </p:cNvPr>
          <p:cNvCxnSpPr>
            <a:cxnSpLocks/>
          </p:cNvCxnSpPr>
          <p:nvPr/>
        </p:nvCxnSpPr>
        <p:spPr>
          <a:xfrm flipV="1">
            <a:off x="5599127" y="3568343"/>
            <a:ext cx="1" cy="828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7E93D7B-B898-48C9-A080-175113EFD54E}"/>
              </a:ext>
            </a:extLst>
          </p:cNvPr>
          <p:cNvCxnSpPr>
            <a:cxnSpLocks/>
          </p:cNvCxnSpPr>
          <p:nvPr/>
        </p:nvCxnSpPr>
        <p:spPr>
          <a:xfrm flipV="1">
            <a:off x="5097568" y="3432430"/>
            <a:ext cx="1" cy="1116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BAE88D3-852C-4077-B819-FF248C413815}"/>
              </a:ext>
            </a:extLst>
          </p:cNvPr>
          <p:cNvCxnSpPr>
            <a:cxnSpLocks/>
          </p:cNvCxnSpPr>
          <p:nvPr/>
        </p:nvCxnSpPr>
        <p:spPr>
          <a:xfrm flipV="1">
            <a:off x="6033776" y="3841125"/>
            <a:ext cx="1"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E224CF4-3631-4717-9DF8-F867C9157EFC}"/>
              </a:ext>
            </a:extLst>
          </p:cNvPr>
          <p:cNvSpPr txBox="1"/>
          <p:nvPr/>
        </p:nvSpPr>
        <p:spPr>
          <a:xfrm>
            <a:off x="3226041" y="3300298"/>
            <a:ext cx="1272092" cy="276999"/>
          </a:xfrm>
          <a:prstGeom prst="rect">
            <a:avLst/>
          </a:prstGeom>
          <a:noFill/>
        </p:spPr>
        <p:txBody>
          <a:bodyPr wrap="square">
            <a:spAutoFit/>
          </a:bodyPr>
          <a:lstStyle/>
          <a:p>
            <a:r>
              <a:rPr lang="en-US" altLang="ja-JP" sz="1200" dirty="0">
                <a:solidFill>
                  <a:schemeClr val="accent2"/>
                </a:solidFill>
              </a:rPr>
              <a:t>ZPE=</a:t>
            </a:r>
            <a:r>
              <a:rPr lang="ja-JP" altLang="en-US" sz="1200" dirty="0">
                <a:solidFill>
                  <a:schemeClr val="accent2"/>
                </a:solidFill>
              </a:rPr>
              <a:t>0.010566</a:t>
            </a:r>
          </a:p>
        </p:txBody>
      </p:sp>
      <p:sp>
        <p:nvSpPr>
          <p:cNvPr id="11" name="フッター プレースホルダー 10">
            <a:extLst>
              <a:ext uri="{FF2B5EF4-FFF2-40B4-BE49-F238E27FC236}">
                <a16:creationId xmlns:a16="http://schemas.microsoft.com/office/drawing/2014/main" id="{DBA15564-5090-3FC0-8470-C916675C418A}"/>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749639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9171A7A-8FC5-5AB7-F2D2-3B067EF300A7}"/>
              </a:ext>
            </a:extLst>
          </p:cNvPr>
          <p:cNvSpPr>
            <a:spLocks noGrp="1"/>
          </p:cNvSpPr>
          <p:nvPr>
            <p:ph type="title"/>
          </p:nvPr>
        </p:nvSpPr>
        <p:spPr/>
        <p:txBody>
          <a:bodyPr/>
          <a:lstStyle/>
          <a:p>
            <a:r>
              <a:rPr lang="ja-JP" altLang="en-US" dirty="0"/>
              <a:t>調和振動子と分子振動の類似点・相違点</a:t>
            </a:r>
          </a:p>
        </p:txBody>
      </p:sp>
      <p:pic>
        <p:nvPicPr>
          <p:cNvPr id="26" name="コンテンツ プレースホルダー 25">
            <a:extLst>
              <a:ext uri="{FF2B5EF4-FFF2-40B4-BE49-F238E27FC236}">
                <a16:creationId xmlns:a16="http://schemas.microsoft.com/office/drawing/2014/main" id="{79F8E460-72B1-6BFE-6019-F0F58E1618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68313" y="879211"/>
            <a:ext cx="4103687" cy="2735791"/>
          </a:xfrm>
        </p:spPr>
      </p:pic>
      <p:sp>
        <p:nvSpPr>
          <p:cNvPr id="7" name="スライド番号プレースホルダー 6">
            <a:extLst>
              <a:ext uri="{FF2B5EF4-FFF2-40B4-BE49-F238E27FC236}">
                <a16:creationId xmlns:a16="http://schemas.microsoft.com/office/drawing/2014/main" id="{B1C06918-A5D7-CA1C-E067-F86EA1D3488E}"/>
              </a:ext>
            </a:extLst>
          </p:cNvPr>
          <p:cNvSpPr>
            <a:spLocks noGrp="1"/>
          </p:cNvSpPr>
          <p:nvPr>
            <p:ph type="sldNum" sz="quarter" idx="12"/>
          </p:nvPr>
        </p:nvSpPr>
        <p:spPr/>
        <p:txBody>
          <a:bodyPr/>
          <a:lstStyle/>
          <a:p>
            <a:fld id="{44CC7441-4F6D-4D99-AEAC-28C0433C7008}" type="slidenum">
              <a:rPr kumimoji="1" lang="ja-JP" altLang="en-US" smtClean="0"/>
              <a:pPr/>
              <a:t>82</a:t>
            </a:fld>
            <a:endParaRPr kumimoji="1" lang="ja-JP" altLang="en-US" dirty="0"/>
          </a:p>
        </p:txBody>
      </p:sp>
      <p:sp>
        <p:nvSpPr>
          <p:cNvPr id="4" name="テキスト プレースホルダー 3">
            <a:extLst>
              <a:ext uri="{FF2B5EF4-FFF2-40B4-BE49-F238E27FC236}">
                <a16:creationId xmlns:a16="http://schemas.microsoft.com/office/drawing/2014/main" id="{08B8A0FE-E38F-1CBC-2D08-300D7F9DCC85}"/>
              </a:ext>
            </a:extLst>
          </p:cNvPr>
          <p:cNvSpPr>
            <a:spLocks noGrp="1"/>
          </p:cNvSpPr>
          <p:nvPr>
            <p:ph type="body" sz="quarter" idx="13"/>
          </p:nvPr>
        </p:nvSpPr>
        <p:spPr/>
        <p:txBody>
          <a:bodyPr/>
          <a:lstStyle/>
          <a:p>
            <a:endParaRPr kumimoji="1" lang="en-US" altLang="ja-JP" dirty="0"/>
          </a:p>
          <a:p>
            <a:r>
              <a:rPr kumimoji="1" lang="en-US" altLang="ja-JP" dirty="0"/>
              <a:t>https://zenn.dev/ohno/articles/f849d98a7f58a9</a:t>
            </a:r>
            <a:endParaRPr kumimoji="1" lang="ja-JP" altLang="en-US" dirty="0"/>
          </a:p>
        </p:txBody>
      </p:sp>
      <p:pic>
        <p:nvPicPr>
          <p:cNvPr id="28" name="コンテンツ プレースホルダー 27">
            <a:extLst>
              <a:ext uri="{FF2B5EF4-FFF2-40B4-BE49-F238E27FC236}">
                <a16:creationId xmlns:a16="http://schemas.microsoft.com/office/drawing/2014/main" id="{26B02835-FBEF-CC93-4BC3-00807A91A0F3}"/>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572000" y="879210"/>
            <a:ext cx="4103688" cy="2735792"/>
          </a:xfrm>
        </p:spPr>
      </p:pic>
      <p:sp>
        <p:nvSpPr>
          <p:cNvPr id="11" name="コンテンツ プレースホルダー 10">
            <a:extLst>
              <a:ext uri="{FF2B5EF4-FFF2-40B4-BE49-F238E27FC236}">
                <a16:creationId xmlns:a16="http://schemas.microsoft.com/office/drawing/2014/main" id="{79FE3CEF-6FED-25BA-0D72-90C69D42193D}"/>
              </a:ext>
            </a:extLst>
          </p:cNvPr>
          <p:cNvSpPr>
            <a:spLocks noGrp="1"/>
          </p:cNvSpPr>
          <p:nvPr>
            <p:ph idx="15"/>
          </p:nvPr>
        </p:nvSpPr>
        <p:spPr/>
        <p:txBody>
          <a:bodyPr/>
          <a:lstStyle/>
          <a:p>
            <a:r>
              <a:rPr lang="ja-JP" altLang="en-US" b="1" dirty="0">
                <a:solidFill>
                  <a:schemeClr val="tx2"/>
                </a:solidFill>
              </a:rPr>
              <a:t>調和振動子</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量子数</a:t>
            </a:r>
            <a:r>
              <a:rPr lang="en-US" altLang="ja-JP" dirty="0"/>
              <a:t>n</a:t>
            </a:r>
            <a:r>
              <a:rPr lang="ja-JP" altLang="en-US" dirty="0"/>
              <a:t>＝節の数</a:t>
            </a:r>
            <a:endParaRPr lang="en-US" altLang="ja-JP" dirty="0"/>
          </a:p>
          <a:p>
            <a:pPr marL="285750" indent="-285750">
              <a:lnSpc>
                <a:spcPct val="100000"/>
              </a:lnSpc>
              <a:buFont typeface="Arial" panose="020B0604020202020204" pitchFamily="34" charset="0"/>
              <a:buChar char="•"/>
            </a:pPr>
            <a:r>
              <a:rPr lang="ja-JP" altLang="en-US" dirty="0"/>
              <a:t>エネルギー準位は等間隔</a:t>
            </a:r>
            <a:endParaRPr lang="en-US" altLang="ja-JP" dirty="0"/>
          </a:p>
          <a:p>
            <a:pPr marL="285750" indent="-285750">
              <a:lnSpc>
                <a:spcPct val="100000"/>
              </a:lnSpc>
              <a:buFont typeface="Arial" panose="020B0604020202020204" pitchFamily="34" charset="0"/>
              <a:buChar char="•"/>
            </a:pPr>
            <a:r>
              <a:rPr lang="ja-JP" altLang="en-US" dirty="0"/>
              <a:t>平衡結合長を中心として対称</a:t>
            </a:r>
          </a:p>
        </p:txBody>
      </p:sp>
      <p:sp>
        <p:nvSpPr>
          <p:cNvPr id="12" name="コンテンツ プレースホルダー 11">
            <a:extLst>
              <a:ext uri="{FF2B5EF4-FFF2-40B4-BE49-F238E27FC236}">
                <a16:creationId xmlns:a16="http://schemas.microsoft.com/office/drawing/2014/main" id="{096D5AB4-55FC-01E9-409C-842AC88ECAC4}"/>
              </a:ext>
            </a:extLst>
          </p:cNvPr>
          <p:cNvSpPr>
            <a:spLocks noGrp="1"/>
          </p:cNvSpPr>
          <p:nvPr>
            <p:ph idx="16"/>
          </p:nvPr>
        </p:nvSpPr>
        <p:spPr/>
        <p:txBody>
          <a:bodyPr/>
          <a:lstStyle/>
          <a:p>
            <a:r>
              <a:rPr lang="ja-JP" altLang="en-US" b="1" dirty="0">
                <a:solidFill>
                  <a:schemeClr val="tx2"/>
                </a:solidFill>
              </a:rPr>
              <a:t>モースポテンシャル（分子振動のモデル）</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量子数</a:t>
            </a:r>
            <a:r>
              <a:rPr lang="en-US" altLang="ja-JP" dirty="0"/>
              <a:t>n</a:t>
            </a:r>
            <a:r>
              <a:rPr lang="ja-JP" altLang="en-US" dirty="0"/>
              <a:t>＝節の数</a:t>
            </a:r>
            <a:endParaRPr lang="en-US" altLang="ja-JP" dirty="0"/>
          </a:p>
          <a:p>
            <a:pPr marL="285750" indent="-285750">
              <a:lnSpc>
                <a:spcPct val="100000"/>
              </a:lnSpc>
              <a:buFont typeface="Arial" panose="020B0604020202020204" pitchFamily="34" charset="0"/>
              <a:buChar char="•"/>
            </a:pPr>
            <a:r>
              <a:rPr lang="ja-JP" altLang="en-US" dirty="0"/>
              <a:t>エネルギー準位の間隔は徐々に狭くなる</a:t>
            </a:r>
            <a:endParaRPr lang="en-US" altLang="ja-JP" dirty="0"/>
          </a:p>
          <a:p>
            <a:pPr marL="285750" indent="-285750">
              <a:lnSpc>
                <a:spcPct val="100000"/>
              </a:lnSpc>
              <a:buFont typeface="Arial" panose="020B0604020202020204" pitchFamily="34" charset="0"/>
              <a:buChar char="•"/>
            </a:pPr>
            <a:r>
              <a:rPr lang="ja-JP" altLang="en-US" dirty="0"/>
              <a:t>左右非対称</a:t>
            </a:r>
            <a:r>
              <a:rPr lang="en-US" altLang="ja-JP" dirty="0"/>
              <a:t>. </a:t>
            </a:r>
            <a:r>
              <a:rPr lang="ja-JP" altLang="en-US" dirty="0"/>
              <a:t>励起状態では長距離側にシフト</a:t>
            </a:r>
          </a:p>
        </p:txBody>
      </p:sp>
      <p:sp>
        <p:nvSpPr>
          <p:cNvPr id="3" name="フッター プレースホルダー 2">
            <a:extLst>
              <a:ext uri="{FF2B5EF4-FFF2-40B4-BE49-F238E27FC236}">
                <a16:creationId xmlns:a16="http://schemas.microsoft.com/office/drawing/2014/main" id="{6F92FCFD-85A1-65DB-7881-086FC881E685}"/>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641490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691043-91D3-21CF-1C5C-DDDEEFF07B68}"/>
              </a:ext>
            </a:extLst>
          </p:cNvPr>
          <p:cNvSpPr>
            <a:spLocks noGrp="1"/>
          </p:cNvSpPr>
          <p:nvPr>
            <p:ph type="sldNum" sz="quarter" idx="15"/>
          </p:nvPr>
        </p:nvSpPr>
        <p:spPr/>
        <p:txBody>
          <a:bodyPr/>
          <a:lstStyle/>
          <a:p>
            <a:fld id="{44CC7441-4F6D-4D99-AEAC-28C0433C7008}" type="slidenum">
              <a:rPr kumimoji="1" lang="ja-JP" altLang="en-US" smtClean="0"/>
              <a:pPr/>
              <a:t>83</a:t>
            </a:fld>
            <a:endParaRPr kumimoji="1" lang="ja-JP" altLang="en-US" dirty="0"/>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2064351349"/>
              </p:ext>
            </p:extLst>
          </p:nvPr>
        </p:nvGraphicFramePr>
        <p:xfrm>
          <a:off x="468313" y="842963"/>
          <a:ext cx="2735262" cy="356548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 FREQ</a:t>
                      </a:r>
                    </a:p>
                    <a:p>
                      <a:endParaRPr kumimoji="1" lang="pt-BR" altLang="ja-JP" sz="1400" dirty="0"/>
                    </a:p>
                    <a:p>
                      <a:r>
                        <a:rPr kumimoji="1" lang="pt-BR" altLang="ja-JP" sz="1400" dirty="0"/>
                        <a:t>H2+</a:t>
                      </a:r>
                    </a:p>
                    <a:p>
                      <a:endParaRPr kumimoji="1" lang="pt-BR" altLang="ja-JP" sz="1400" dirty="0"/>
                    </a:p>
                    <a:p>
                      <a:r>
                        <a:rPr kumimoji="1" lang="pt-BR" altLang="ja-JP" sz="1400" dirty="0"/>
                        <a:t>1 2</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600" dirty="0"/>
                    </a:p>
                    <a:p>
                      <a:endParaRPr lang="pt-BR" altLang="ja-JP" sz="1600" dirty="0"/>
                    </a:p>
                    <a:p>
                      <a:endParaRPr lang="pt-BR" altLang="ja-JP" sz="16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70840">
                <a:tc>
                  <a:txBody>
                    <a:bodyPr/>
                    <a:lstStyle/>
                    <a:p>
                      <a:r>
                        <a:rPr lang="ja-JP" altLang="en-US" sz="1400" dirty="0"/>
                        <a:t>結果</a:t>
                      </a:r>
                      <a:endParaRPr lang="pt-BR" altLang="ja-JP" sz="14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400" dirty="0"/>
                        <a:t>“</a:t>
                      </a:r>
                      <a:r>
                        <a:rPr lang="en-US" altLang="ja-JP" sz="1400" dirty="0"/>
                        <a:t>E(UHF)</a:t>
                      </a:r>
                      <a:r>
                        <a:rPr lang="pt-BR" altLang="ja-JP" sz="1400" dirty="0"/>
                        <a:t>”</a:t>
                      </a:r>
                    </a:p>
                    <a:p>
                      <a:r>
                        <a:rPr lang="pt-BR" altLang="ja-JP" sz="1400" dirty="0"/>
                        <a:t>“</a:t>
                      </a:r>
                      <a:r>
                        <a:rPr lang="en-US" altLang="ja-JP" sz="1400" dirty="0"/>
                        <a:t>and zero-point Energies=</a:t>
                      </a:r>
                      <a:r>
                        <a:rPr lang="pt-BR" altLang="ja-JP" sz="1400" dirty="0"/>
                        <a: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核の運動も含めた全エネルギーを扱う</a:t>
            </a:r>
            <a:r>
              <a:rPr lang="ja-JP" altLang="en-US" dirty="0"/>
              <a:t>場合</a:t>
            </a:r>
            <a:r>
              <a:rPr lang="en-US" altLang="ja-JP" dirty="0"/>
              <a:t>, </a:t>
            </a:r>
            <a:r>
              <a:rPr lang="ja-JP" altLang="en-US" dirty="0"/>
              <a:t>採用される核の質量によって結果が異なるので注意</a:t>
            </a:r>
            <a:r>
              <a:rPr lang="en-US" altLang="ja-JP" dirty="0"/>
              <a:t>. </a:t>
            </a:r>
            <a:r>
              <a:rPr lang="ja-JP" altLang="en-US" dirty="0"/>
              <a:t>また</a:t>
            </a:r>
            <a:r>
              <a:rPr lang="en-US" altLang="ja-JP" dirty="0"/>
              <a:t>, </a:t>
            </a:r>
            <a:r>
              <a:rPr lang="ja-JP" altLang="en-US" dirty="0"/>
              <a:t>文献との比較では</a:t>
            </a:r>
            <a:r>
              <a:rPr lang="en-US" altLang="ja-JP" dirty="0"/>
              <a:t>Born-Oppenheimer</a:t>
            </a:r>
            <a:r>
              <a:rPr lang="ja-JP" altLang="en-US" dirty="0"/>
              <a:t>近似の有無も重要となる</a:t>
            </a:r>
            <a:r>
              <a:rPr lang="en-US" altLang="ja-JP" dirty="0"/>
              <a:t>.</a:t>
            </a:r>
            <a:endParaRPr kumimoji="1" lang="en-US" altLang="ja-JP" dirty="0"/>
          </a:p>
          <a:p>
            <a:r>
              <a:rPr kumimoji="1" lang="en-US" altLang="ja-JP" dirty="0"/>
              <a:t>[1] </a:t>
            </a:r>
            <a:r>
              <a:rPr lang="ja-JP" altLang="en-US" sz="900" dirty="0"/>
              <a:t>厳密解：</a:t>
            </a:r>
            <a:r>
              <a:rPr lang="en-US" altLang="ja-JP" sz="900" dirty="0"/>
              <a:t>Scott, T. C., Aubert-</a:t>
            </a:r>
            <a:r>
              <a:rPr lang="en-US" altLang="ja-JP" sz="900" dirty="0" err="1"/>
              <a:t>Frécon</a:t>
            </a:r>
            <a:r>
              <a:rPr lang="en-US" altLang="ja-JP" sz="900" dirty="0"/>
              <a:t>, M., &amp; </a:t>
            </a:r>
            <a:r>
              <a:rPr lang="en-US" altLang="ja-JP" sz="900" dirty="0" err="1"/>
              <a:t>Grotendorst</a:t>
            </a:r>
            <a:r>
              <a:rPr lang="en-US" altLang="ja-JP" sz="900" dirty="0"/>
              <a:t>, J. (2006).</a:t>
            </a:r>
            <a:r>
              <a:rPr lang="ja-JP" altLang="en-US" dirty="0"/>
              <a:t> </a:t>
            </a:r>
            <a:r>
              <a:rPr lang="en-US" altLang="ja-JP" sz="900" i="1" dirty="0"/>
              <a:t>Chemical physics</a:t>
            </a:r>
            <a:r>
              <a:rPr lang="en-US" altLang="ja-JP" sz="900" dirty="0"/>
              <a:t>, 324(2-3), 323-338. </a:t>
            </a:r>
            <a:r>
              <a:rPr lang="en-US" altLang="ja-JP" sz="900" dirty="0">
                <a:hlinkClick r:id="rId3"/>
              </a:rPr>
              <a:t>https://doi.org/10.1016/j.chemphys.2005.10.031</a:t>
            </a:r>
            <a:endParaRPr lang="en-US" altLang="ja-JP" sz="900" dirty="0"/>
          </a:p>
          <a:p>
            <a:r>
              <a:rPr lang="en-US" altLang="ja-JP" dirty="0"/>
              <a:t>[2] </a:t>
            </a:r>
            <a:r>
              <a:rPr lang="ja-JP" altLang="en-US" dirty="0"/>
              <a:t>最良値：</a:t>
            </a:r>
            <a:r>
              <a:rPr kumimoji="1" lang="en-US" altLang="ja-JP" dirty="0"/>
              <a:t>Yuh </a:t>
            </a:r>
            <a:r>
              <a:rPr kumimoji="1" lang="en-US" altLang="ja-JP" dirty="0" err="1"/>
              <a:t>Hijikata</a:t>
            </a:r>
            <a:r>
              <a:rPr kumimoji="1" lang="en-US" altLang="ja-JP" dirty="0"/>
              <a:t> , Hiroyuki Nakashima, and Hiroshi </a:t>
            </a:r>
            <a:r>
              <a:rPr kumimoji="1" lang="en-US" altLang="ja-JP" dirty="0" err="1"/>
              <a:t>Nakatsuji</a:t>
            </a:r>
            <a:r>
              <a:rPr kumimoji="1" lang="en-US" altLang="ja-JP" dirty="0"/>
              <a:t> , The Journal of Chemical Physics 130 , 024102 (2009) https://doi.org/10.1063/1.3048986</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321249041"/>
                  </p:ext>
                </p:extLst>
              </p:nvPr>
            </p:nvGraphicFramePr>
            <p:xfrm>
              <a:off x="3491687" y="842963"/>
              <a:ext cx="5184000" cy="396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kumimoji="1" lang="en-US" altLang="ja-JP" sz="1400" dirty="0" err="1">
                              <a:latin typeface="+mn-ea"/>
                              <a:ea typeface="+mn-ea"/>
                            </a:rPr>
                            <a:t>H</a:t>
                          </a:r>
                          <a:r>
                            <a:rPr kumimoji="1" lang="en-US" altLang="ja-JP" sz="1000" dirty="0" err="1">
                              <a:latin typeface="+mn-ea"/>
                              <a:ea typeface="+mn-ea"/>
                            </a:rPr>
                            <a:t>2</a:t>
                          </a:r>
                          <a:r>
                            <a:rPr kumimoji="1" lang="ja-JP" altLang="en-US" sz="1400" baseline="30000" dirty="0"/>
                            <a:t>＋</a:t>
                          </a:r>
                          <a:r>
                            <a:rPr lang="ja-JP" altLang="en-US" sz="1400" kern="100" dirty="0">
                              <a:effectLst/>
                              <a:latin typeface="+mn-ea"/>
                              <a:ea typeface="+mn-ea"/>
                              <a:cs typeface="Times New Roman" panose="02020603050405020304" pitchFamily="18" charset="0"/>
                            </a:rPr>
                            <a:t>の電子エネルギー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400" i="1" kern="100" smtClean="0">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400" b="0" i="0" kern="100" smtClean="0">
                                          <a:effectLst/>
                                          <a:latin typeface="Cambria Math" panose="02040503050406030204" pitchFamily="18" charset="0"/>
                                          <a:ea typeface="Cambria Math" panose="02040503050406030204" pitchFamily="18" charset="0"/>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ja-JP" altLang="en-US" sz="1400" kern="100" dirty="0">
                              <a:effectLst/>
                              <a:latin typeface="+mn-ea"/>
                              <a:ea typeface="+mn-ea"/>
                              <a:cs typeface="Times New Roman" panose="02020603050405020304" pitchFamily="18" charset="0"/>
                            </a:rPr>
                            <a:t>と全エネルギー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cs typeface="Times New Roman" panose="02020603050405020304" pitchFamily="18" charset="0"/>
                            </a:rPr>
                            <a:t>電子エネルギー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400" dirty="0">
                              <a:solidFill>
                                <a:schemeClr val="bg1"/>
                              </a:solidFill>
                            </a:rPr>
                            <a:t>全エネルギー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0.582 647 050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0.576 443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3-</a:t>
                          </a:r>
                          <a:r>
                            <a:rPr lang="en-US" altLang="ja-JP" sz="1400" kern="100" dirty="0" err="1">
                              <a:effectLst/>
                              <a:latin typeface="+mn-ea"/>
                              <a:ea typeface="+mn-ea"/>
                              <a:cs typeface="Times New Roman" panose="02020603050405020304" pitchFamily="18" charset="0"/>
                            </a:rPr>
                            <a:t>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0.583 123 287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0.578 432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0.594 460 387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0.588 983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400" kern="100" dirty="0">
                              <a:effectLst/>
                              <a:latin typeface="+mn-ea"/>
                              <a:ea typeface="+mn-ea"/>
                              <a:cs typeface="Times New Roman" panose="02020603050405020304" pitchFamily="18" charset="0"/>
                            </a:rPr>
                            <a:t>0.602</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171</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643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0.596 907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400" kern="100" dirty="0">
                              <a:solidFill>
                                <a:schemeClr val="tx1"/>
                              </a:solidFill>
                              <a:effectLst/>
                              <a:latin typeface="+mn-ea"/>
                              <a:ea typeface="+mn-ea"/>
                              <a:cs typeface="Times New Roman" panose="02020603050405020304" pitchFamily="18" charset="0"/>
                            </a:rPr>
                            <a:t>　　  </a:t>
                          </a:r>
                          <a:r>
                            <a:rPr lang="en-US" altLang="ja-JP" sz="1400" kern="100" dirty="0">
                              <a:solidFill>
                                <a:schemeClr val="tx1"/>
                              </a:solidFill>
                              <a:effectLst/>
                              <a:latin typeface="+mn-ea"/>
                              <a:ea typeface="+mn-ea"/>
                              <a:cs typeface="Times New Roman" panose="02020603050405020304" pitchFamily="18" charset="0"/>
                            </a:rPr>
                            <a:t>Best [1,2]</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4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321249041"/>
                  </p:ext>
                </p:extLst>
              </p:nvPr>
            </p:nvGraphicFramePr>
            <p:xfrm>
              <a:off x="3491687" y="842963"/>
              <a:ext cx="5184000" cy="396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100169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cs typeface="Times New Roman" panose="02020603050405020304" pitchFamily="18" charset="0"/>
                            </a:rPr>
                            <a:t>電子エネルギー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400" dirty="0">
                              <a:solidFill>
                                <a:schemeClr val="bg1"/>
                              </a:solidFill>
                            </a:rPr>
                            <a:t>全エネルギー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0.582 647 050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0.576 443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3-</a:t>
                          </a:r>
                          <a:r>
                            <a:rPr lang="en-US" altLang="ja-JP" sz="1400" kern="100" dirty="0" err="1">
                              <a:effectLst/>
                              <a:latin typeface="+mn-ea"/>
                              <a:ea typeface="+mn-ea"/>
                              <a:cs typeface="Times New Roman" panose="02020603050405020304" pitchFamily="18" charset="0"/>
                            </a:rPr>
                            <a:t>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0.583 123 287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0.578 432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0.594 460 387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0.588 983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400" kern="100" dirty="0">
                              <a:effectLst/>
                              <a:latin typeface="+mn-ea"/>
                              <a:ea typeface="+mn-ea"/>
                              <a:cs typeface="Times New Roman" panose="02020603050405020304" pitchFamily="18" charset="0"/>
                            </a:rPr>
                            <a:t>0.602</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171</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643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0.596 907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400" kern="100" dirty="0">
                              <a:solidFill>
                                <a:schemeClr val="tx1"/>
                              </a:solidFill>
                              <a:effectLst/>
                              <a:latin typeface="+mn-ea"/>
                              <a:ea typeface="+mn-ea"/>
                              <a:cs typeface="Times New Roman" panose="02020603050405020304" pitchFamily="18" charset="0"/>
                            </a:rPr>
                            <a:t>　　  </a:t>
                          </a:r>
                          <a:r>
                            <a:rPr lang="en-US" altLang="ja-JP" sz="1400" kern="100" dirty="0">
                              <a:solidFill>
                                <a:schemeClr val="tx1"/>
                              </a:solidFill>
                              <a:effectLst/>
                              <a:latin typeface="+mn-ea"/>
                              <a:ea typeface="+mn-ea"/>
                              <a:cs typeface="Times New Roman" panose="02020603050405020304" pitchFamily="18" charset="0"/>
                            </a:rPr>
                            <a:t>Best [1,2]</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4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err="1"/>
              <a:t>H</a:t>
            </a:r>
            <a:r>
              <a:rPr kumimoji="1" lang="en-US" altLang="ja-JP" sz="1600" dirty="0" err="1"/>
              <a:t>2</a:t>
            </a:r>
            <a:r>
              <a:rPr kumimoji="1" lang="ja-JP" altLang="en-US" baseline="30000" dirty="0"/>
              <a:t>＋</a:t>
            </a:r>
            <a:r>
              <a:rPr kumimoji="1" lang="ja-JP" altLang="en-US" dirty="0"/>
              <a:t>の電子エネルギーと全エネルギー</a:t>
            </a:r>
          </a:p>
        </p:txBody>
      </p:sp>
      <p:sp>
        <p:nvSpPr>
          <p:cNvPr id="11" name="正方形/長方形 10" hidden="1">
            <a:extLst>
              <a:ext uri="{FF2B5EF4-FFF2-40B4-BE49-F238E27FC236}">
                <a16:creationId xmlns:a16="http://schemas.microsoft.com/office/drawing/2014/main" id="{16AF5294-464C-41A5-BA71-9B414648775F}"/>
              </a:ext>
            </a:extLst>
          </p:cNvPr>
          <p:cNvSpPr/>
          <p:nvPr/>
        </p:nvSpPr>
        <p:spPr>
          <a:xfrm>
            <a:off x="7006830" y="1615686"/>
            <a:ext cx="1668857" cy="2403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20DAD8FC-69C0-E726-0EBF-06AD3F2B2405}"/>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923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29641E8-EF96-80A6-28C1-BD6876E6F34E}"/>
              </a:ext>
            </a:extLst>
          </p:cNvPr>
          <p:cNvSpPr>
            <a:spLocks noGrp="1"/>
          </p:cNvSpPr>
          <p:nvPr>
            <p:ph idx="1"/>
          </p:nvPr>
        </p:nvSpPr>
        <p:spPr>
          <a:xfrm>
            <a:off x="468000" y="843750"/>
            <a:ext cx="2736000" cy="3053772"/>
          </a:xfrm>
        </p:spPr>
        <p:txBody>
          <a:bodyPr/>
          <a:lstStyle/>
          <a:p>
            <a:r>
              <a:rPr kumimoji="1" lang="ja-JP" altLang="en-US" dirty="0"/>
              <a:t>酸素は</a:t>
            </a:r>
            <a:r>
              <a:rPr kumimoji="1" lang="en-US" altLang="ja-JP" dirty="0"/>
              <a:t>O</a:t>
            </a:r>
            <a:r>
              <a:rPr kumimoji="1" lang="ja-JP" altLang="en-US" dirty="0"/>
              <a:t>₂</a:t>
            </a:r>
            <a:r>
              <a:rPr kumimoji="1" lang="en-US" altLang="ja-JP" dirty="0"/>
              <a:t>, </a:t>
            </a:r>
            <a:r>
              <a:rPr kumimoji="1" lang="ja-JP" altLang="en-US" dirty="0"/>
              <a:t>窒素は</a:t>
            </a:r>
            <a:r>
              <a:rPr kumimoji="1" lang="en-US" altLang="ja-JP" dirty="0"/>
              <a:t>N</a:t>
            </a:r>
            <a:r>
              <a:rPr kumimoji="1" lang="ja-JP" altLang="en-US" dirty="0"/>
              <a:t>₂であり</a:t>
            </a:r>
            <a:r>
              <a:rPr kumimoji="1" lang="en-US" altLang="ja-JP" dirty="0"/>
              <a:t>, </a:t>
            </a:r>
            <a:r>
              <a:rPr kumimoji="1" lang="ja-JP" altLang="en-US" dirty="0"/>
              <a:t>ヘリウムは</a:t>
            </a:r>
            <a:r>
              <a:rPr kumimoji="1" lang="en-US" altLang="ja-JP" dirty="0"/>
              <a:t>He</a:t>
            </a:r>
            <a:r>
              <a:rPr kumimoji="1" lang="ja-JP" altLang="en-US" dirty="0"/>
              <a:t>の単体で存在すると義務教育で習ったはずである</a:t>
            </a:r>
            <a:r>
              <a:rPr kumimoji="1" lang="en-US" altLang="ja-JP" dirty="0"/>
              <a:t>. </a:t>
            </a:r>
            <a:r>
              <a:rPr lang="ja-JP" altLang="en-US" dirty="0"/>
              <a:t>分子軌道法においても</a:t>
            </a:r>
            <a:r>
              <a:rPr kumimoji="1" lang="en-US" altLang="ja-JP" dirty="0"/>
              <a:t>He</a:t>
            </a:r>
            <a:r>
              <a:rPr kumimoji="1" lang="ja-JP" altLang="en-US" dirty="0"/>
              <a:t>₂は結合次数</a:t>
            </a:r>
            <a:r>
              <a:rPr kumimoji="1" lang="en-US" altLang="ja-JP" dirty="0"/>
              <a:t>0</a:t>
            </a:r>
            <a:r>
              <a:rPr kumimoji="1" lang="ja-JP" altLang="en-US" dirty="0"/>
              <a:t>であり</a:t>
            </a:r>
            <a:r>
              <a:rPr kumimoji="1" lang="en-US" altLang="ja-JP" dirty="0"/>
              <a:t>, </a:t>
            </a:r>
            <a:r>
              <a:rPr kumimoji="1" lang="ja-JP" altLang="en-US" dirty="0"/>
              <a:t>結合を作らないと予測される</a:t>
            </a:r>
            <a:r>
              <a:rPr kumimoji="1" lang="en-US" altLang="ja-JP" dirty="0"/>
              <a:t>. </a:t>
            </a:r>
            <a:r>
              <a:rPr kumimoji="1" lang="ja-JP" altLang="en-US" dirty="0"/>
              <a:t>しかし</a:t>
            </a:r>
            <a:r>
              <a:rPr kumimoji="1" lang="en-US" altLang="ja-JP" dirty="0"/>
              <a:t>, </a:t>
            </a:r>
            <a:r>
              <a:rPr kumimoji="1" lang="ja-JP" altLang="en-US" dirty="0"/>
              <a:t>精密な計算によって</a:t>
            </a:r>
            <a:r>
              <a:rPr kumimoji="1" lang="en-US" altLang="ja-JP" dirty="0"/>
              <a:t>He</a:t>
            </a:r>
            <a:r>
              <a:rPr kumimoji="1" lang="ja-JP" altLang="en-US" dirty="0"/>
              <a:t>₂の</a:t>
            </a:r>
            <a:r>
              <a:rPr kumimoji="1" lang="en-US" altLang="ja-JP" dirty="0"/>
              <a:t>PEC</a:t>
            </a:r>
            <a:r>
              <a:rPr kumimoji="1" lang="ja-JP" altLang="en-US" dirty="0"/>
              <a:t>には極小が点が存在することが存在が示唆されている</a:t>
            </a:r>
            <a:r>
              <a:rPr kumimoji="1" lang="en-US" altLang="ja-JP" dirty="0"/>
              <a:t>.</a:t>
            </a:r>
          </a:p>
          <a:p>
            <a:r>
              <a:rPr kumimoji="1" lang="ja-JP" altLang="en-US" dirty="0"/>
              <a:t>零点振動エネルギーを考慮し</a:t>
            </a:r>
            <a:r>
              <a:rPr kumimoji="1" lang="en-US" altLang="ja-JP" dirty="0"/>
              <a:t>, </a:t>
            </a:r>
            <a:r>
              <a:rPr lang="en-US" altLang="ja-JP" dirty="0"/>
              <a:t>CCSD/</a:t>
            </a:r>
            <a:r>
              <a:rPr lang="en-US" altLang="ja-JP" dirty="0" err="1"/>
              <a:t>aug</a:t>
            </a:r>
            <a:r>
              <a:rPr lang="en-US" altLang="ja-JP" dirty="0"/>
              <a:t>-cc-</a:t>
            </a:r>
            <a:r>
              <a:rPr lang="en-US" altLang="ja-JP" dirty="0" err="1"/>
              <a:t>pVQZ</a:t>
            </a:r>
            <a:r>
              <a:rPr lang="ja-JP" altLang="en-US" dirty="0"/>
              <a:t>の計算レベルにおいて</a:t>
            </a:r>
            <a:r>
              <a:rPr kumimoji="1" lang="en-US" altLang="ja-JP" dirty="0"/>
              <a:t>He</a:t>
            </a:r>
            <a:r>
              <a:rPr kumimoji="1" lang="ja-JP" altLang="en-US" dirty="0"/>
              <a:t>₂が存在しうるか予想せよ</a:t>
            </a:r>
            <a:r>
              <a:rPr lang="en-US" altLang="ja-JP" dirty="0"/>
              <a:t>.</a:t>
            </a:r>
          </a:p>
        </p:txBody>
      </p:sp>
      <p:sp>
        <p:nvSpPr>
          <p:cNvPr id="3" name="テキスト プレースホルダー 2">
            <a:extLst>
              <a:ext uri="{FF2B5EF4-FFF2-40B4-BE49-F238E27FC236}">
                <a16:creationId xmlns:a16="http://schemas.microsoft.com/office/drawing/2014/main" id="{7EB36EEF-6864-661F-A18A-3203F4D2E0A2}"/>
              </a:ext>
            </a:extLst>
          </p:cNvPr>
          <p:cNvSpPr>
            <a:spLocks noGrp="1"/>
          </p:cNvSpPr>
          <p:nvPr>
            <p:ph type="body" sz="quarter" idx="13"/>
          </p:nvPr>
        </p:nvSpPr>
        <p:spPr/>
        <p:txBody>
          <a:bodyPr/>
          <a:lstStyle/>
          <a:p>
            <a:endParaRPr kumimoji="1" lang="ja-JP" altLang="en-US"/>
          </a:p>
        </p:txBody>
      </p:sp>
      <p:sp>
        <p:nvSpPr>
          <p:cNvPr id="5" name="タイトル 4">
            <a:extLst>
              <a:ext uri="{FF2B5EF4-FFF2-40B4-BE49-F238E27FC236}">
                <a16:creationId xmlns:a16="http://schemas.microsoft.com/office/drawing/2014/main" id="{BD635E1E-72F1-9085-FAB9-F62FD13E2A41}"/>
              </a:ext>
            </a:extLst>
          </p:cNvPr>
          <p:cNvSpPr>
            <a:spLocks noGrp="1"/>
          </p:cNvSpPr>
          <p:nvPr>
            <p:ph type="title"/>
          </p:nvPr>
        </p:nvSpPr>
        <p:spPr/>
        <p:txBody>
          <a:bodyPr/>
          <a:lstStyle/>
          <a:p>
            <a:r>
              <a:rPr kumimoji="1" lang="ja-JP" altLang="en-US" dirty="0"/>
              <a:t>演習：</a:t>
            </a:r>
            <a:r>
              <a:rPr kumimoji="1" lang="en-US" altLang="ja-JP" dirty="0"/>
              <a:t>He</a:t>
            </a:r>
            <a:r>
              <a:rPr kumimoji="1" lang="en-US" altLang="ja-JP" baseline="-25000" dirty="0"/>
              <a:t>2</a:t>
            </a:r>
            <a:r>
              <a:rPr kumimoji="1" lang="ja-JP" altLang="en-US" dirty="0"/>
              <a:t>は存在するか？</a:t>
            </a:r>
          </a:p>
        </p:txBody>
      </p:sp>
      <p:sp>
        <p:nvSpPr>
          <p:cNvPr id="6" name="スライド番号プレースホルダー 5">
            <a:extLst>
              <a:ext uri="{FF2B5EF4-FFF2-40B4-BE49-F238E27FC236}">
                <a16:creationId xmlns:a16="http://schemas.microsoft.com/office/drawing/2014/main" id="{10718930-CC6C-600B-83E9-6A2B2D642564}"/>
              </a:ext>
            </a:extLst>
          </p:cNvPr>
          <p:cNvSpPr>
            <a:spLocks noGrp="1"/>
          </p:cNvSpPr>
          <p:nvPr>
            <p:ph type="sldNum" sz="quarter" idx="15"/>
          </p:nvPr>
        </p:nvSpPr>
        <p:spPr/>
        <p:txBody>
          <a:bodyPr/>
          <a:lstStyle/>
          <a:p>
            <a:fld id="{44CC7441-4F6D-4D99-AEAC-28C0433C7008}" type="slidenum">
              <a:rPr kumimoji="1" lang="ja-JP" altLang="en-US" smtClean="0"/>
              <a:pPr/>
              <a:t>84</a:t>
            </a:fld>
            <a:endParaRPr kumimoji="1" lang="ja-JP" altLang="en-US" dirty="0"/>
          </a:p>
        </p:txBody>
      </p:sp>
      <p:sp>
        <p:nvSpPr>
          <p:cNvPr id="8" name="フッター プレースホルダー 7">
            <a:extLst>
              <a:ext uri="{FF2B5EF4-FFF2-40B4-BE49-F238E27FC236}">
                <a16:creationId xmlns:a16="http://schemas.microsoft.com/office/drawing/2014/main" id="{3356FD96-DDF1-4218-AEBD-443EB7861107}"/>
              </a:ext>
            </a:extLst>
          </p:cNvPr>
          <p:cNvSpPr>
            <a:spLocks noGrp="1"/>
          </p:cNvSpPr>
          <p:nvPr>
            <p:ph type="ftr" sz="quarter" idx="16"/>
          </p:nvPr>
        </p:nvSpPr>
        <p:spPr/>
        <p:txBody>
          <a:bodyPr/>
          <a:lstStyle/>
          <a:p>
            <a:r>
              <a:rPr lang="en-US" altLang="ja-JP"/>
              <a:t>© 2024 Shuhei Ohno</a:t>
            </a:r>
            <a:endParaRPr lang="en-US" altLang="ja-JP" dirty="0"/>
          </a:p>
        </p:txBody>
      </p:sp>
      <p:pic>
        <p:nvPicPr>
          <p:cNvPr id="11" name="コンテンツ プレースホルダー 10" descr="グラフ, 折れ線グラフ, ヒストグラム&#10;&#10;自動的に生成された説明">
            <a:extLst>
              <a:ext uri="{FF2B5EF4-FFF2-40B4-BE49-F238E27FC236}">
                <a16:creationId xmlns:a16="http://schemas.microsoft.com/office/drawing/2014/main" id="{FFF8C939-BD9B-1595-6FC4-5A26EEF95181}"/>
              </a:ext>
            </a:extLst>
          </p:cNvPr>
          <p:cNvPicPr>
            <a:picLocks noGrp="1" noChangeAspect="1"/>
          </p:cNvPicPr>
          <p:nvPr>
            <p:ph idx="14"/>
          </p:nvPr>
        </p:nvPicPr>
        <p:blipFill>
          <a:blip r:embed="rId2"/>
          <a:stretch>
            <a:fillRect/>
          </a:stretch>
        </p:blipFill>
        <p:spPr>
          <a:xfrm>
            <a:off x="3203805" y="842963"/>
            <a:ext cx="5549663" cy="3699776"/>
          </a:xfrm>
        </p:spPr>
      </p:pic>
    </p:spTree>
    <p:extLst>
      <p:ext uri="{BB962C8B-B14F-4D97-AF65-F5344CB8AC3E}">
        <p14:creationId xmlns:p14="http://schemas.microsoft.com/office/powerpoint/2010/main" val="4078934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86466852"/>
              </p:ext>
            </p:extLst>
          </p:nvPr>
        </p:nvGraphicFramePr>
        <p:xfrm>
          <a:off x="468313" y="842963"/>
          <a:ext cx="2735262" cy="3418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600" dirty="0"/>
                    </a:p>
                    <a:p>
                      <a:endParaRPr lang="pt-BR" altLang="ja-JP" sz="1600" dirty="0"/>
                    </a:p>
                    <a:p>
                      <a:endParaRPr lang="pt-BR" altLang="ja-JP" sz="16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70840">
                <a:tc>
                  <a:txBody>
                    <a:bodyPr/>
                    <a:lstStyle/>
                    <a:p>
                      <a:r>
                        <a:rPr lang="ja-JP" altLang="en-US" sz="1400" dirty="0"/>
                        <a:t>結果</a:t>
                      </a:r>
                      <a:endParaRPr lang="pt-BR" altLang="ja-JP" sz="14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400" dirty="0"/>
                        <a:t>grep “</a:t>
                      </a:r>
                      <a:r>
                        <a:rPr lang="en-US" altLang="ja-JP" sz="1400" dirty="0"/>
                        <a:t>Frequencies --</a:t>
                      </a:r>
                      <a:r>
                        <a:rPr lang="pt-BR" altLang="ja-JP" sz="1400" dirty="0"/>
                        <a:t>”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核の運動も含めた全エネルギーを扱う</a:t>
            </a:r>
            <a:r>
              <a:rPr lang="ja-JP" altLang="en-US" dirty="0"/>
              <a:t>場合</a:t>
            </a:r>
            <a:r>
              <a:rPr lang="en-US" altLang="ja-JP" dirty="0"/>
              <a:t>, </a:t>
            </a:r>
            <a:r>
              <a:rPr lang="ja-JP" altLang="en-US" dirty="0"/>
              <a:t>採用される核の質量によって結果が異なるので注意</a:t>
            </a:r>
            <a:r>
              <a:rPr lang="en-US" altLang="ja-JP" dirty="0"/>
              <a:t>.</a:t>
            </a:r>
            <a:endParaRPr kumimoji="1" lang="en-US" altLang="ja-JP" dirty="0"/>
          </a:p>
          <a:p>
            <a:r>
              <a:rPr kumimoji="1" lang="en-US" altLang="ja-JP" dirty="0"/>
              <a:t>[1] </a:t>
            </a:r>
            <a:r>
              <a:rPr lang="en-US" altLang="ja-JP" sz="900" dirty="0"/>
              <a:t>https://webbook.nist.gov/cgi/cbook.cgi?ID=C7732185&amp;Mask=800#ESpecA</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18191471"/>
                  </p:ext>
                </p:extLst>
              </p:nvPr>
            </p:nvGraphicFramePr>
            <p:xfrm>
              <a:off x="3491687" y="842963"/>
              <a:ext cx="5184000" cy="3585558"/>
            </p:xfrm>
            <a:graphic>
              <a:graphicData uri="http://schemas.openxmlformats.org/drawingml/2006/table">
                <a:tbl>
                  <a:tblPr firstRow="1" firstCol="1" bandRow="1">
                    <a:tableStyleId>{2D5ABB26-0587-4C30-8999-92F81FD0307C}</a:tableStyleId>
                  </a:tblPr>
                  <a:tblGrid>
                    <a:gridCol w="1296000">
                      <a:extLst>
                        <a:ext uri="{9D8B030D-6E8A-4147-A177-3AD203B41FA5}">
                          <a16:colId xmlns:a16="http://schemas.microsoft.com/office/drawing/2014/main" val="2951375479"/>
                        </a:ext>
                      </a:extLst>
                    </a:gridCol>
                    <a:gridCol w="1296000">
                      <a:extLst>
                        <a:ext uri="{9D8B030D-6E8A-4147-A177-3AD203B41FA5}">
                          <a16:colId xmlns:a16="http://schemas.microsoft.com/office/drawing/2014/main" val="2432590264"/>
                        </a:ext>
                      </a:extLst>
                    </a:gridCol>
                    <a:gridCol w="1296000">
                      <a:extLst>
                        <a:ext uri="{9D8B030D-6E8A-4147-A177-3AD203B41FA5}">
                          <a16:colId xmlns:a16="http://schemas.microsoft.com/office/drawing/2014/main" val="781044291"/>
                        </a:ext>
                      </a:extLst>
                    </a:gridCol>
                    <a:gridCol w="1296000">
                      <a:extLst>
                        <a:ext uri="{9D8B030D-6E8A-4147-A177-3AD203B41FA5}">
                          <a16:colId xmlns:a16="http://schemas.microsoft.com/office/drawing/2014/main" val="4027295056"/>
                        </a:ext>
                      </a:extLst>
                    </a:gridCol>
                  </a:tblGrid>
                  <a:tr h="360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の基準振動数</a:t>
                          </a:r>
                          <a:r>
                            <a:rPr lang="ja-JP" altLang="en-US" sz="1400" kern="100" baseline="0" dirty="0">
                              <a:effectLst/>
                              <a:latin typeface="+mn-ea"/>
                              <a:ea typeface="+mn-ea"/>
                              <a:cs typeface="Times New Roman" panose="02020603050405020304" pitchFamily="18" charset="0"/>
                            </a:rPr>
                            <a:t> </a:t>
                          </a:r>
                          <a14:m>
                            <m:oMath xmlns:m="http://schemas.openxmlformats.org/officeDocument/2006/math">
                              <m:sSup>
                                <m:sSupPr>
                                  <m:ctrlPr>
                                    <a:rPr lang="en-US" altLang="ja-JP" sz="1400" b="0" i="1" kern="100" smtClean="0">
                                      <a:effectLst/>
                                      <a:latin typeface="Cambria Math" panose="02040503050406030204" pitchFamily="18" charset="0"/>
                                      <a:ea typeface="+mn-ea"/>
                                      <a:cs typeface="Times New Roman" panose="02020603050405020304" pitchFamily="18" charset="0"/>
                                    </a:rPr>
                                  </m:ctrlPr>
                                </m:sSupPr>
                                <m:e>
                                  <m:r>
                                    <m:rPr>
                                      <m:sty m:val="p"/>
                                    </m:rPr>
                                    <a:rPr lang="en-US" altLang="ja-JP" sz="1400" b="0" i="0" kern="100" smtClean="0">
                                      <a:effectLst/>
                                      <a:latin typeface="Cambria Math" panose="02040503050406030204" pitchFamily="18" charset="0"/>
                                      <a:ea typeface="+mn-ea"/>
                                      <a:cs typeface="Times New Roman" panose="02020603050405020304" pitchFamily="18" charset="0"/>
                                    </a:rPr>
                                    <m:t>cm</m:t>
                                  </m:r>
                                </m:e>
                                <m:sup>
                                  <m:r>
                                    <a:rPr lang="en-US" altLang="ja-JP" sz="1400" b="0" i="1" kern="100" smtClean="0">
                                      <a:effectLst/>
                                      <a:latin typeface="Cambria Math" panose="02040503050406030204" pitchFamily="18" charset="0"/>
                                      <a:ea typeface="+mn-ea"/>
                                      <a:cs typeface="Times New Roman" panose="02020603050405020304" pitchFamily="18" charset="0"/>
                                    </a:rPr>
                                    <m:t>−1</m:t>
                                  </m:r>
                                </m:sup>
                              </m:sSup>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504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𝑣</m:t>
                                </m:r>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1</m:t>
                                </m:r>
                              </m:oMath>
                            </m:oMathPara>
                          </a14:m>
                          <a:endParaRPr lang="en-US" altLang="ja-JP" sz="1400" kern="100" dirty="0">
                            <a:solidFill>
                              <a:schemeClr val="bg1"/>
                            </a:solidFill>
                            <a:effectLst/>
                            <a:latin typeface="+mn-ea"/>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kern="100" dirty="0">
                              <a:solidFill>
                                <a:schemeClr val="bg1"/>
                              </a:solidFill>
                              <a:effectLst/>
                              <a:latin typeface="+mn-ea"/>
                              <a:ea typeface="+mn-ea"/>
                              <a:cs typeface="Times New Roman" panose="02020603050405020304" pitchFamily="18" charset="0"/>
                            </a:rPr>
                            <a:t>対称伸縮</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𝑣</m:t>
                                </m:r>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2</m:t>
                                </m:r>
                              </m:oMath>
                            </m:oMathPara>
                          </a14:m>
                          <a:endParaRPr lang="en-US" altLang="ja-JP" sz="1400" kern="100" dirty="0">
                            <a:solidFill>
                              <a:schemeClr val="bg1"/>
                            </a:solidFill>
                            <a:effectLst/>
                            <a:latin typeface="+mn-ea"/>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kern="100" dirty="0">
                              <a:solidFill>
                                <a:schemeClr val="bg1"/>
                              </a:solidFill>
                              <a:effectLst/>
                              <a:latin typeface="+mn-ea"/>
                              <a:ea typeface="+mn-ea"/>
                              <a:cs typeface="Times New Roman" panose="02020603050405020304" pitchFamily="18" charset="0"/>
                            </a:rPr>
                            <a:t>変角</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𝑣</m:t>
                                </m:r>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3</m:t>
                                </m:r>
                              </m:oMath>
                            </m:oMathPara>
                          </a14:m>
                          <a:endParaRPr lang="en-US" altLang="ja-JP" sz="1400" kern="100" dirty="0">
                            <a:solidFill>
                              <a:schemeClr val="bg1"/>
                            </a:solidFill>
                            <a:effectLst/>
                            <a:latin typeface="+mn-ea"/>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kern="100">
                              <a:solidFill>
                                <a:schemeClr val="bg1"/>
                              </a:solidFill>
                              <a:effectLst/>
                              <a:latin typeface="+mn-ea"/>
                              <a:ea typeface="+mn-ea"/>
                              <a:cs typeface="Times New Roman" panose="02020603050405020304" pitchFamily="18" charset="0"/>
                            </a:rPr>
                            <a:t>逆対称伸縮</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88794">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4139.9927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2170.0296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4391.0714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88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3812.3312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1799.3156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3945.7704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88794">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a:effectLst/>
                              <a:latin typeface="+mn-ea"/>
                              <a:ea typeface="+mn-ea"/>
                              <a:cs typeface="Times New Roman" panose="02020603050405020304" pitchFamily="18" charset="0"/>
                            </a:rPr>
                            <a:t>3957.6912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1743.0575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4109.3746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88794">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3988.0041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1737.2447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4144.8467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4070.4414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1826.5634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4188.6820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4147.4374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1769.6745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4229.8006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88794">
                    <a:tc>
                      <a:txBody>
                        <a:bodyPr/>
                        <a:lstStyle/>
                        <a:p>
                          <a:pPr algn="ctr"/>
                          <a:r>
                            <a:rPr lang="ja-JP" altLang="en-US" sz="1400" kern="100" dirty="0">
                              <a:solidFill>
                                <a:schemeClr val="tx1"/>
                              </a:solidFill>
                              <a:effectLst/>
                              <a:latin typeface="+mn-ea"/>
                              <a:ea typeface="+mn-ea"/>
                              <a:cs typeface="Times New Roman" panose="02020603050405020304" pitchFamily="18" charset="0"/>
                            </a:rPr>
                            <a:t>実験値 </a:t>
                          </a:r>
                          <a:r>
                            <a:rPr lang="en-US" altLang="ja-JP" sz="1400" kern="100" dirty="0">
                              <a:solidFill>
                                <a:schemeClr val="tx1"/>
                              </a:solidFill>
                              <a:effectLst/>
                              <a:latin typeface="+mn-ea"/>
                              <a:ea typeface="+mn-ea"/>
                              <a:cs typeface="Times New Roman" panose="02020603050405020304" pitchFamily="18" charset="0"/>
                            </a:rPr>
                            <a:t>[1]</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18191471"/>
                  </p:ext>
                </p:extLst>
              </p:nvPr>
            </p:nvGraphicFramePr>
            <p:xfrm>
              <a:off x="3491687" y="842963"/>
              <a:ext cx="5184000" cy="3585558"/>
            </p:xfrm>
            <a:graphic>
              <a:graphicData uri="http://schemas.openxmlformats.org/drawingml/2006/table">
                <a:tbl>
                  <a:tblPr firstRow="1" firstCol="1" bandRow="1">
                    <a:tableStyleId>{2D5ABB26-0587-4C30-8999-92F81FD0307C}</a:tableStyleId>
                  </a:tblPr>
                  <a:tblGrid>
                    <a:gridCol w="1296000">
                      <a:extLst>
                        <a:ext uri="{9D8B030D-6E8A-4147-A177-3AD203B41FA5}">
                          <a16:colId xmlns:a16="http://schemas.microsoft.com/office/drawing/2014/main" val="2951375479"/>
                        </a:ext>
                      </a:extLst>
                    </a:gridCol>
                    <a:gridCol w="1296000">
                      <a:extLst>
                        <a:ext uri="{9D8B030D-6E8A-4147-A177-3AD203B41FA5}">
                          <a16:colId xmlns:a16="http://schemas.microsoft.com/office/drawing/2014/main" val="2432590264"/>
                        </a:ext>
                      </a:extLst>
                    </a:gridCol>
                    <a:gridCol w="1296000">
                      <a:extLst>
                        <a:ext uri="{9D8B030D-6E8A-4147-A177-3AD203B41FA5}">
                          <a16:colId xmlns:a16="http://schemas.microsoft.com/office/drawing/2014/main" val="781044291"/>
                        </a:ext>
                      </a:extLst>
                    </a:gridCol>
                    <a:gridCol w="1296000">
                      <a:extLst>
                        <a:ext uri="{9D8B030D-6E8A-4147-A177-3AD203B41FA5}">
                          <a16:colId xmlns:a16="http://schemas.microsoft.com/office/drawing/2014/main" val="40272950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r="-117" b="-90339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504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71084" r="-200469" b="-542169"/>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71084" r="-100469" b="-542169"/>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71084" r="-469" b="-542169"/>
                          </a:stretch>
                        </a:blipFill>
                      </a:tcPr>
                    </a:tc>
                    <a:extLst>
                      <a:ext uri="{0D108BD9-81ED-4DB2-BD59-A6C34878D82A}">
                        <a16:rowId xmlns:a16="http://schemas.microsoft.com/office/drawing/2014/main" val="2347481654"/>
                      </a:ext>
                    </a:extLst>
                  </a:tr>
                  <a:tr h="388794">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4139.9927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2170.0296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4391.0714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88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3812.3312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1799.3156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3945.7704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88794">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a:effectLst/>
                              <a:latin typeface="+mn-ea"/>
                              <a:ea typeface="+mn-ea"/>
                              <a:cs typeface="Times New Roman" panose="02020603050405020304" pitchFamily="18" charset="0"/>
                            </a:rPr>
                            <a:t>3957.6912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1743.0575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4109.3746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88794">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3988.0041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1737.2447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4144.8467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4070.4414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1826.5634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4188.6820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4147.4374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1769.6745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4229.8006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88794">
                    <a:tc>
                      <a:txBody>
                        <a:bodyPr/>
                        <a:lstStyle/>
                        <a:p>
                          <a:pPr algn="ctr"/>
                          <a:r>
                            <a:rPr lang="ja-JP" altLang="en-US" sz="1400" kern="100" dirty="0">
                              <a:solidFill>
                                <a:schemeClr val="tx1"/>
                              </a:solidFill>
                              <a:effectLst/>
                              <a:latin typeface="+mn-ea"/>
                              <a:ea typeface="+mn-ea"/>
                              <a:cs typeface="Times New Roman" panose="02020603050405020304" pitchFamily="18" charset="0"/>
                            </a:rPr>
                            <a:t>実験値 </a:t>
                          </a:r>
                          <a:r>
                            <a:rPr lang="en-US" altLang="ja-JP" sz="1400" kern="100" dirty="0">
                              <a:solidFill>
                                <a:schemeClr val="tx1"/>
                              </a:solidFill>
                              <a:effectLst/>
                              <a:latin typeface="+mn-ea"/>
                              <a:ea typeface="+mn-ea"/>
                              <a:cs typeface="Times New Roman" panose="02020603050405020304" pitchFamily="18" charset="0"/>
                            </a:rPr>
                            <a:t>[1]</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の基準振動モード</a:t>
            </a:r>
          </a:p>
        </p:txBody>
      </p:sp>
      <p:sp>
        <p:nvSpPr>
          <p:cNvPr id="11" name="正方形/長方形 10" hidden="1">
            <a:extLst>
              <a:ext uri="{FF2B5EF4-FFF2-40B4-BE49-F238E27FC236}">
                <a16:creationId xmlns:a16="http://schemas.microsoft.com/office/drawing/2014/main" id="{B2D529D6-4091-43CE-B44D-542FBCEB57A3}"/>
              </a:ext>
            </a:extLst>
          </p:cNvPr>
          <p:cNvSpPr/>
          <p:nvPr/>
        </p:nvSpPr>
        <p:spPr>
          <a:xfrm>
            <a:off x="4791076" y="1771650"/>
            <a:ext cx="3884612" cy="2247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98584DF5-5199-FDA9-F3A0-1E04AED2899E}"/>
              </a:ext>
            </a:extLst>
          </p:cNvPr>
          <p:cNvSpPr>
            <a:spLocks noGrp="1"/>
          </p:cNvSpPr>
          <p:nvPr>
            <p:ph type="ftr" sz="quarter" idx="16"/>
          </p:nvPr>
        </p:nvSpPr>
        <p:spPr/>
        <p:txBody>
          <a:bodyPr/>
          <a:lstStyle/>
          <a:p>
            <a:r>
              <a:rPr lang="en-US" altLang="ja-JP"/>
              <a:t>© 2024 Shuhei Ohno</a:t>
            </a:r>
            <a:endParaRPr lang="en-US" altLang="ja-JP" dirty="0"/>
          </a:p>
        </p:txBody>
      </p:sp>
      <p:sp>
        <p:nvSpPr>
          <p:cNvPr id="4" name="スライド番号プレースホルダー 3">
            <a:extLst>
              <a:ext uri="{FF2B5EF4-FFF2-40B4-BE49-F238E27FC236}">
                <a16:creationId xmlns:a16="http://schemas.microsoft.com/office/drawing/2014/main" id="{13DCCC8C-BA2E-D447-253B-4D45B7001CF9}"/>
              </a:ext>
            </a:extLst>
          </p:cNvPr>
          <p:cNvSpPr>
            <a:spLocks noGrp="1"/>
          </p:cNvSpPr>
          <p:nvPr>
            <p:ph type="sldNum" sz="quarter" idx="15"/>
          </p:nvPr>
        </p:nvSpPr>
        <p:spPr/>
        <p:txBody>
          <a:bodyPr/>
          <a:lstStyle/>
          <a:p>
            <a:fld id="{44CC7441-4F6D-4D99-AEAC-28C0433C7008}" type="slidenum">
              <a:rPr kumimoji="1" lang="ja-JP" altLang="en-US" smtClean="0"/>
              <a:pPr/>
              <a:t>85</a:t>
            </a:fld>
            <a:endParaRPr kumimoji="1" lang="ja-JP" altLang="en-US" dirty="0"/>
          </a:p>
        </p:txBody>
      </p:sp>
    </p:spTree>
    <p:extLst>
      <p:ext uri="{BB962C8B-B14F-4D97-AF65-F5344CB8AC3E}">
        <p14:creationId xmlns:p14="http://schemas.microsoft.com/office/powerpoint/2010/main" val="14497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IR</a:t>
            </a:r>
            <a:r>
              <a:rPr kumimoji="1" lang="ja-JP" altLang="en-US" dirty="0"/>
              <a:t>スペクトル</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335132708"/>
              </p:ext>
            </p:extLst>
          </p:nvPr>
        </p:nvGraphicFramePr>
        <p:xfrm>
          <a:off x="468313" y="842963"/>
          <a:ext cx="2664000" cy="3910920"/>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360000">
                <a:tc>
                  <a:txBody>
                    <a:bodyPr/>
                    <a:lstStyle/>
                    <a:p>
                      <a:r>
                        <a:rPr kumimoji="1" lang="ja-JP" altLang="en-US" sz="1300" dirty="0"/>
                        <a:t>水分子の</a:t>
                      </a:r>
                      <a:r>
                        <a:rPr kumimoji="1" lang="en-US" altLang="ja-JP" sz="1300" dirty="0"/>
                        <a:t>3</a:t>
                      </a:r>
                      <a:r>
                        <a:rPr kumimoji="1" lang="ja-JP" altLang="en-US" sz="1300" dirty="0"/>
                        <a:t>つの振動モードをアニメーションで表示し</a:t>
                      </a:r>
                      <a:r>
                        <a:rPr kumimoji="1" lang="en-US" altLang="ja-JP" sz="1300" dirty="0"/>
                        <a:t>,  IR</a:t>
                      </a:r>
                      <a:r>
                        <a:rPr kumimoji="1" lang="ja-JP" altLang="en-US" sz="1300" dirty="0"/>
                        <a:t>スペクトルの</a:t>
                      </a:r>
                      <a:r>
                        <a:rPr kumimoji="1" lang="en-US" altLang="ja-JP" sz="1300" dirty="0"/>
                        <a:t>3</a:t>
                      </a:r>
                      <a:r>
                        <a:rPr kumimoji="1" lang="ja-JP" altLang="en-US" sz="1300" dirty="0"/>
                        <a:t>つのピークを帰属しなさい</a:t>
                      </a:r>
                      <a:r>
                        <a:rPr kumimoji="1" lang="en-US" altLang="ja-JP" sz="1300" dirty="0"/>
                        <a:t>.</a:t>
                      </a:r>
                    </a:p>
                    <a:p>
                      <a:endParaRPr kumimoji="1" lang="en-US" altLang="ja-JP" sz="1400" dirty="0"/>
                    </a:p>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HF/6-31G(d,p) </a:t>
                      </a:r>
                      <a:r>
                        <a:rPr kumimoji="1" lang="pt-BR" altLang="ja-JP" sz="1400" dirty="0">
                          <a:solidFill>
                            <a:schemeClr val="accent4"/>
                          </a:solidFill>
                        </a:rPr>
                        <a:t>OPT FREQ</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p>
                      <a:endParaRPr lang="pt-BR" altLang="ja-JP" sz="1400" dirty="0"/>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endParaRPr kumimoji="1" lang="ja-JP" altLang="en-US" sz="1400" dirty="0"/>
                    </a:p>
                  </a:txBody>
                  <a:tcPr anchor="ctr">
                    <a:lnL>
                      <a:noFill/>
                    </a:lnL>
                    <a:lnR>
                      <a:noFill/>
                    </a:lnR>
                    <a:lnT w="1905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p:pic>
        <p:nvPicPr>
          <p:cNvPr id="25" name="コンテンツ プレースホルダー 24">
            <a:extLst>
              <a:ext uri="{FF2B5EF4-FFF2-40B4-BE49-F238E27FC236}">
                <a16:creationId xmlns:a16="http://schemas.microsoft.com/office/drawing/2014/main" id="{2971106D-A5A4-4D96-8BFA-89B0729441C2}"/>
              </a:ext>
            </a:extLst>
          </p:cNvPr>
          <p:cNvPicPr>
            <a:picLocks noGrp="1" noChangeAspect="1"/>
          </p:cNvPicPr>
          <p:nvPr>
            <p:ph idx="14"/>
          </p:nvPr>
        </p:nvPicPr>
        <p:blipFill>
          <a:blip r:embed="rId4"/>
          <a:stretch>
            <a:fillRect/>
          </a:stretch>
        </p:blipFill>
        <p:spPr>
          <a:xfrm>
            <a:off x="3208707" y="2759230"/>
            <a:ext cx="2726587" cy="1728788"/>
          </a:xfrm>
        </p:spPr>
      </p:pic>
      <p:pic>
        <p:nvPicPr>
          <p:cNvPr id="27" name="コンテンツ プレースホルダー 26">
            <a:extLst>
              <a:ext uri="{FF2B5EF4-FFF2-40B4-BE49-F238E27FC236}">
                <a16:creationId xmlns:a16="http://schemas.microsoft.com/office/drawing/2014/main" id="{E6A78CE4-376B-40F4-86F5-205EFBB9053B}"/>
              </a:ext>
            </a:extLst>
          </p:cNvPr>
          <p:cNvPicPr>
            <a:picLocks noGrp="1" noChangeAspect="1"/>
          </p:cNvPicPr>
          <p:nvPr>
            <p:ph idx="15"/>
          </p:nvPr>
        </p:nvPicPr>
        <p:blipFill>
          <a:blip r:embed="rId5"/>
          <a:stretch>
            <a:fillRect/>
          </a:stretch>
        </p:blipFill>
        <p:spPr>
          <a:xfrm>
            <a:off x="5944764" y="2759230"/>
            <a:ext cx="2726587" cy="1728788"/>
          </a:xfrm>
        </p:spPr>
      </p:pic>
      <p:pic>
        <p:nvPicPr>
          <p:cNvPr id="15" name="コンテンツ プレースホルダー 14">
            <a:extLst>
              <a:ext uri="{FF2B5EF4-FFF2-40B4-BE49-F238E27FC236}">
                <a16:creationId xmlns:a16="http://schemas.microsoft.com/office/drawing/2014/main" id="{AF23D167-E9EA-404C-8F15-BEB64073618F}"/>
              </a:ext>
            </a:extLst>
          </p:cNvPr>
          <p:cNvPicPr>
            <a:picLocks noGrp="1" noChangeAspect="1"/>
          </p:cNvPicPr>
          <p:nvPr>
            <p:ph idx="16"/>
          </p:nvPr>
        </p:nvPicPr>
        <p:blipFill>
          <a:blip r:embed="rId6"/>
          <a:stretch>
            <a:fillRect/>
          </a:stretch>
        </p:blipFill>
        <p:spPr>
          <a:xfrm>
            <a:off x="3208707" y="842963"/>
            <a:ext cx="2726585" cy="1728787"/>
          </a:xfrm>
        </p:spPr>
      </p:pic>
      <p:pic>
        <p:nvPicPr>
          <p:cNvPr id="21" name="コンテンツ プレースホルダー 20">
            <a:extLst>
              <a:ext uri="{FF2B5EF4-FFF2-40B4-BE49-F238E27FC236}">
                <a16:creationId xmlns:a16="http://schemas.microsoft.com/office/drawing/2014/main" id="{A4F6BADF-ED30-4146-8AF1-049BDBA29EEB}"/>
              </a:ext>
            </a:extLst>
          </p:cNvPr>
          <p:cNvPicPr>
            <a:picLocks noGrp="1" noChangeAspect="1"/>
          </p:cNvPicPr>
          <p:nvPr>
            <p:ph idx="17"/>
          </p:nvPr>
        </p:nvPicPr>
        <p:blipFill>
          <a:blip r:embed="rId7"/>
          <a:stretch>
            <a:fillRect/>
          </a:stretch>
        </p:blipFill>
        <p:spPr>
          <a:xfrm>
            <a:off x="5944764" y="842963"/>
            <a:ext cx="2726585" cy="1728787"/>
          </a:xfrm>
        </p:spPr>
      </p:pic>
      <p:pic>
        <p:nvPicPr>
          <p:cNvPr id="29" name="グラフィックス 28" descr="カーソル 単色塗りつぶし">
            <a:extLst>
              <a:ext uri="{FF2B5EF4-FFF2-40B4-BE49-F238E27FC236}">
                <a16:creationId xmlns:a16="http://schemas.microsoft.com/office/drawing/2014/main" id="{12DE07C0-0F05-457F-8022-314BC72EB2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9403" y="2080386"/>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34D11704-7910-4063-A413-EC3F7C56AA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5923" y="2422163"/>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2A12D7D0-B251-4501-AAEF-A9EA739D69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1643" y="3945058"/>
            <a:ext cx="415274" cy="415274"/>
          </a:xfrm>
          <a:prstGeom prst="rect">
            <a:avLst/>
          </a:prstGeom>
        </p:spPr>
      </p:pic>
      <p:sp>
        <p:nvSpPr>
          <p:cNvPr id="13" name="スライド番号プレースホルダー 4">
            <a:extLst>
              <a:ext uri="{FF2B5EF4-FFF2-40B4-BE49-F238E27FC236}">
                <a16:creationId xmlns:a16="http://schemas.microsoft.com/office/drawing/2014/main" id="{DB8BA8C2-F47A-4E61-939E-F942BF5B8F81}"/>
              </a:ext>
            </a:extLst>
          </p:cNvPr>
          <p:cNvSpPr txBox="1">
            <a:spLocks/>
          </p:cNvSpPr>
          <p:nvPr/>
        </p:nvSpPr>
        <p:spPr>
          <a:xfrm>
            <a:off x="8496000" y="0"/>
            <a:ext cx="576000" cy="468000"/>
          </a:xfrm>
          <a:prstGeom prst="rect">
            <a:avLst/>
          </a:prstGeom>
          <a:no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fld id="{44CC7441-4F6D-4D99-AEAC-28C0433C7008}" type="slidenum">
              <a:rPr lang="ja-JP" altLang="en-US" sz="2000" smtClean="0"/>
              <a:pPr/>
              <a:t>86</a:t>
            </a:fld>
            <a:endParaRPr lang="ja-JP" altLang="en-US" sz="2000" dirty="0"/>
          </a:p>
        </p:txBody>
      </p:sp>
      <p:sp>
        <p:nvSpPr>
          <p:cNvPr id="3" name="スライド番号プレースホルダー 2">
            <a:extLst>
              <a:ext uri="{FF2B5EF4-FFF2-40B4-BE49-F238E27FC236}">
                <a16:creationId xmlns:a16="http://schemas.microsoft.com/office/drawing/2014/main" id="{A742BCD8-EB1E-6C14-0523-73416847CADC}"/>
              </a:ext>
            </a:extLst>
          </p:cNvPr>
          <p:cNvSpPr>
            <a:spLocks noGrp="1"/>
          </p:cNvSpPr>
          <p:nvPr>
            <p:ph type="sldNum" sz="quarter" idx="12"/>
          </p:nvPr>
        </p:nvSpPr>
        <p:spPr/>
        <p:txBody>
          <a:bodyPr/>
          <a:lstStyle/>
          <a:p>
            <a:fld id="{44CC7441-4F6D-4D99-AEAC-28C0433C7008}" type="slidenum">
              <a:rPr kumimoji="1" lang="ja-JP" altLang="en-US" smtClean="0"/>
              <a:t>86</a:t>
            </a:fld>
            <a:endParaRPr kumimoji="1" lang="ja-JP" altLang="en-US"/>
          </a:p>
        </p:txBody>
      </p:sp>
      <p:sp>
        <p:nvSpPr>
          <p:cNvPr id="6" name="フッター プレースホルダー 5">
            <a:extLst>
              <a:ext uri="{FF2B5EF4-FFF2-40B4-BE49-F238E27FC236}">
                <a16:creationId xmlns:a16="http://schemas.microsoft.com/office/drawing/2014/main" id="{1DABE2FC-86D4-BDDB-19FF-C4366390441E}"/>
              </a:ext>
            </a:extLst>
          </p:cNvPr>
          <p:cNvSpPr>
            <a:spLocks noGrp="1"/>
          </p:cNvSpPr>
          <p:nvPr>
            <p:ph type="ftr" sz="quarter" idx="18"/>
          </p:nvPr>
        </p:nvSpPr>
        <p:spPr/>
        <p:txBody>
          <a:bodyPr/>
          <a:lstStyle/>
          <a:p>
            <a:r>
              <a:rPr lang="en-US" altLang="ja-JP"/>
              <a:t>© 2024 Shuhei Ohno</a:t>
            </a:r>
            <a:endParaRPr lang="en-US" altLang="ja-JP" dirty="0"/>
          </a:p>
        </p:txBody>
      </p:sp>
      <p:pic>
        <p:nvPicPr>
          <p:cNvPr id="4" name="グラフィックス 3" descr="カーソル 単色塗りつぶし">
            <a:extLst>
              <a:ext uri="{FF2B5EF4-FFF2-40B4-BE49-F238E27FC236}">
                <a16:creationId xmlns:a16="http://schemas.microsoft.com/office/drawing/2014/main" id="{9A148EBA-9315-93BB-8D88-0215166865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30183" y="1727234"/>
            <a:ext cx="415274" cy="415274"/>
          </a:xfrm>
          <a:prstGeom prst="rect">
            <a:avLst/>
          </a:prstGeom>
        </p:spPr>
      </p:pic>
      <p:pic>
        <p:nvPicPr>
          <p:cNvPr id="7" name="グラフィックス 6" descr="カーソル 単色塗りつぶし">
            <a:extLst>
              <a:ext uri="{FF2B5EF4-FFF2-40B4-BE49-F238E27FC236}">
                <a16:creationId xmlns:a16="http://schemas.microsoft.com/office/drawing/2014/main" id="{71E7EE98-C867-955F-A7A8-643F29FCD4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51349" y="3594889"/>
            <a:ext cx="415274" cy="415274"/>
          </a:xfrm>
          <a:prstGeom prst="rect">
            <a:avLst/>
          </a:prstGeom>
        </p:spPr>
      </p:pic>
    </p:spTree>
    <p:extLst>
      <p:ext uri="{BB962C8B-B14F-4D97-AF65-F5344CB8AC3E}">
        <p14:creationId xmlns:p14="http://schemas.microsoft.com/office/powerpoint/2010/main" val="579784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1498DC3-4B60-B48B-FC1F-9374D68B65F8}"/>
              </a:ext>
            </a:extLst>
          </p:cNvPr>
          <p:cNvSpPr>
            <a:spLocks noGrp="1"/>
          </p:cNvSpPr>
          <p:nvPr>
            <p:ph type="ftr" sz="quarter" idx="16"/>
          </p:nvPr>
        </p:nvSpPr>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2736000" cy="4235634"/>
          </a:xfrm>
        </p:spPr>
        <p:txBody>
          <a:bodyPr/>
          <a:lstStyle/>
          <a:p>
            <a:r>
              <a:rPr kumimoji="1" lang="ja-JP" altLang="en-US" dirty="0"/>
              <a:t>　</a:t>
            </a:r>
            <a:r>
              <a:rPr kumimoji="1" lang="en-US" altLang="ja-JP" dirty="0"/>
              <a:t>H</a:t>
            </a:r>
            <a:r>
              <a:rPr kumimoji="1" lang="ja-JP" altLang="en-US" dirty="0"/>
              <a:t>₂</a:t>
            </a:r>
            <a:r>
              <a:rPr kumimoji="1" lang="en-US" altLang="ja-JP" dirty="0"/>
              <a:t>O</a:t>
            </a:r>
            <a:r>
              <a:rPr kumimoji="1" lang="ja-JP" altLang="en-US" dirty="0"/>
              <a:t>の伸縮振動の計算値は実験と</a:t>
            </a:r>
            <a:r>
              <a:rPr kumimoji="1" lang="en-US" altLang="ja-JP" dirty="0"/>
              <a:t>500cm</a:t>
            </a:r>
            <a:r>
              <a:rPr kumimoji="1" lang="en-US" altLang="ja-JP" baseline="30000" dirty="0"/>
              <a:t>-1</a:t>
            </a:r>
            <a:r>
              <a:rPr kumimoji="1" lang="ja-JP" altLang="en-US" dirty="0"/>
              <a:t>近いズレが生じている</a:t>
            </a:r>
            <a:r>
              <a:rPr kumimoji="1" lang="en-US" altLang="ja-JP" dirty="0"/>
              <a:t>. </a:t>
            </a:r>
            <a:r>
              <a:rPr kumimoji="1" lang="ja-JP" altLang="en-US" dirty="0"/>
              <a:t>基底関数の不足によるものか</a:t>
            </a:r>
            <a:r>
              <a:rPr kumimoji="1" lang="en-US" altLang="ja-JP" dirty="0"/>
              <a:t>, </a:t>
            </a:r>
            <a:r>
              <a:rPr lang="ja-JP" altLang="en-US" dirty="0"/>
              <a:t>あるいは</a:t>
            </a:r>
            <a:r>
              <a:rPr kumimoji="1" lang="ja-JP" altLang="en-US" dirty="0"/>
              <a:t>電子相関の欠如によるものか</a:t>
            </a:r>
            <a:r>
              <a:rPr kumimoji="1" lang="en-US" altLang="ja-JP" dirty="0"/>
              <a:t>, </a:t>
            </a:r>
            <a:r>
              <a:rPr lang="ja-JP" altLang="en-US" dirty="0"/>
              <a:t>あるいは調和近似によるものかなのか確かめなさい</a:t>
            </a:r>
            <a:r>
              <a:rPr lang="en-US" altLang="ja-JP" dirty="0"/>
              <a:t>. </a:t>
            </a:r>
            <a:r>
              <a:rPr lang="ja-JP" altLang="en-US" dirty="0"/>
              <a:t>非調和効果には次のオプションを用いる</a:t>
            </a:r>
            <a:r>
              <a:rPr lang="en-US" altLang="ja-JP" dirty="0"/>
              <a:t>.</a:t>
            </a:r>
          </a:p>
          <a:p>
            <a:pPr algn="ctr"/>
            <a:r>
              <a:rPr lang="en-US" altLang="ja-JP" dirty="0"/>
              <a:t>`Freq=Anharmonic`</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br>
              <a:rPr lang="en-US" altLang="ja-JP" dirty="0"/>
            </a:br>
            <a:r>
              <a:rPr lang="ja-JP" altLang="en-US" b="1" dirty="0">
                <a:solidFill>
                  <a:schemeClr val="accent4"/>
                </a:solidFill>
              </a:rPr>
              <a:t>➡ 電子相関と非調和は両方重要</a:t>
            </a:r>
            <a:endParaRPr lang="en-US" altLang="ja-JP" b="1" dirty="0">
              <a:solidFill>
                <a:schemeClr val="accent4"/>
              </a:solidFill>
            </a:endParaRPr>
          </a:p>
        </p:txBody>
      </p:sp>
      <p:sp>
        <p:nvSpPr>
          <p:cNvPr id="4" name="テキスト プレースホルダー 3">
            <a:extLst>
              <a:ext uri="{FF2B5EF4-FFF2-40B4-BE49-F238E27FC236}">
                <a16:creationId xmlns:a16="http://schemas.microsoft.com/office/drawing/2014/main" id="{6B4C1328-905E-EB3A-F056-554C11E65192}"/>
              </a:ext>
            </a:extLst>
          </p:cNvPr>
          <p:cNvSpPr>
            <a:spLocks noGrp="1"/>
          </p:cNvSpPr>
          <p:nvPr>
            <p:ph type="body" sz="quarter" idx="13"/>
          </p:nvPr>
        </p:nvSpPr>
        <p:spPr/>
        <p:txBody>
          <a:bodyPr/>
          <a:lstStyle/>
          <a:p>
            <a:endParaRPr kumimoji="1" lang="ja-JP" altLang="en-US" dirty="0"/>
          </a:p>
        </p:txBody>
      </p:sp>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演習：非調和振動解析</a:t>
            </a:r>
          </a:p>
        </p:txBody>
      </p:sp>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87</a:t>
            </a:fld>
            <a:endParaRPr kumimoji="1" lang="ja-JP" altLang="en-US" dirty="0"/>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4019717021"/>
              </p:ext>
            </p:extLst>
          </p:nvPr>
        </p:nvGraphicFramePr>
        <p:xfrm>
          <a:off x="3203575" y="842963"/>
          <a:ext cx="5472425" cy="415476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a:t>
                      </a:r>
                      <a:r>
                        <a:rPr kumimoji="1" lang="en-US" altLang="ja-JP" sz="1400" b="1" dirty="0" err="1">
                          <a:solidFill>
                            <a:schemeClr val="tx2"/>
                          </a:solidFill>
                          <a:latin typeface="Consolas" panose="020B0609020204030204" pitchFamily="49" charset="0"/>
                        </a:rPr>
                        <a:t>anhermonic</a:t>
                      </a:r>
                      <a:r>
                        <a:rPr kumimoji="1" lang="en-US" altLang="ja-JP" sz="1400" b="1" dirty="0">
                          <a:solidFill>
                            <a:schemeClr val="tx2"/>
                          </a:solidFill>
                          <a:latin typeface="Consolas" panose="020B0609020204030204" pitchFamily="49" charset="0"/>
                        </a:rPr>
                        <a:t>/MP2.gjf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MP2/6-311G(d,p) opt 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H2O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0.96000000</a:t>
                      </a:r>
                    </a:p>
                    <a:p>
                      <a:r>
                        <a:rPr kumimoji="1" lang="pt-BR" altLang="ja-JP" sz="1050" dirty="0">
                          <a:solidFill>
                            <a:srgbClr val="D4D4D4"/>
                          </a:solidFill>
                          <a:latin typeface="Consolas" panose="020B0609020204030204" pitchFamily="49" charset="0"/>
                        </a:rPr>
                        <a:t>A1  109.50000006</a:t>
                      </a: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HF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4140.355  3977.775</a:t>
                      </a:r>
                    </a:p>
                    <a:p>
                      <a:r>
                        <a:rPr kumimoji="1" lang="pt-BR" altLang="ja-JP" sz="1050" dirty="0">
                          <a:solidFill>
                            <a:srgbClr val="D4D4D4"/>
                          </a:solidFill>
                          <a:latin typeface="Consolas" panose="020B0609020204030204" pitchFamily="49" charset="0"/>
                        </a:rPr>
                        <a:t>   2(1)      active      1751.906  1704.235</a:t>
                      </a:r>
                    </a:p>
                    <a:p>
                      <a:r>
                        <a:rPr kumimoji="1" lang="pt-BR" altLang="ja-JP" sz="1050" dirty="0">
                          <a:solidFill>
                            <a:srgbClr val="D4D4D4"/>
                          </a:solidFill>
                          <a:latin typeface="Consolas" panose="020B0609020204030204" pitchFamily="49" charset="0"/>
                        </a:rPr>
                        <a:t>   3(1)      active      4235.198  4061.160</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MP2</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3812.768  3634.446</a:t>
                      </a:r>
                    </a:p>
                    <a:p>
                      <a:r>
                        <a:rPr kumimoji="1" lang="pt-BR" altLang="ja-JP" sz="1050" dirty="0">
                          <a:solidFill>
                            <a:srgbClr val="D4D4D4"/>
                          </a:solidFill>
                          <a:latin typeface="Consolas" panose="020B0609020204030204" pitchFamily="49" charset="0"/>
                        </a:rPr>
                        <a:t>   2(1)      active      1637.906  1592.620</a:t>
                      </a:r>
                    </a:p>
                    <a:p>
                      <a:r>
                        <a:rPr kumimoji="1" lang="pt-BR" altLang="ja-JP" sz="1050" dirty="0">
                          <a:solidFill>
                            <a:srgbClr val="D4D4D4"/>
                          </a:solidFill>
                          <a:latin typeface="Consolas" panose="020B0609020204030204" pitchFamily="49" charset="0"/>
                        </a:rPr>
                        <a:t>   3(1)      active      3909.836  3719.869</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831871597"/>
              </p:ext>
            </p:extLst>
          </p:nvPr>
        </p:nvGraphicFramePr>
        <p:xfrm>
          <a:off x="467575" y="2920343"/>
          <a:ext cx="2700000" cy="1728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3128899027"/>
                    </a:ext>
                  </a:extLst>
                </a:gridCol>
                <a:gridCol w="1260000">
                  <a:extLst>
                    <a:ext uri="{9D8B030D-6E8A-4147-A177-3AD203B41FA5}">
                      <a16:colId xmlns:a16="http://schemas.microsoft.com/office/drawing/2014/main" val="3307790769"/>
                    </a:ext>
                  </a:extLst>
                </a:gridCol>
              </a:tblGrid>
              <a:tr h="28800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3977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MP2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3812</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MP2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3634</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00" dirty="0">
                          <a:solidFill>
                            <a:srgbClr val="24292E"/>
                          </a:solidFill>
                          <a:effectLst/>
                          <a:latin typeface="游ゴシック" panose="020B0400000000000000" pitchFamily="50" charset="-128"/>
                          <a:ea typeface="游ゴシック" panose="020B0400000000000000" pitchFamily="50" charset="-128"/>
                          <a:cs typeface="Times New Roman" panose="02020603050405020304" pitchFamily="18" charset="0"/>
                        </a:rPr>
                        <a:t>3657</a:t>
                      </a:r>
                      <a:endParaRPr lang="ja-JP" altLang="ja-JP" sz="1100" b="0" i="0" u="none" strike="noStrike" dirty="0">
                        <a:effectLst/>
                        <a:latin typeface="Arial" panose="020B0604020202020204" pitchFamily="34" charset="0"/>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p:sp>
        <p:nvSpPr>
          <p:cNvPr id="13" name="正方形/長方形 12">
            <a:extLst>
              <a:ext uri="{FF2B5EF4-FFF2-40B4-BE49-F238E27FC236}">
                <a16:creationId xmlns:a16="http://schemas.microsoft.com/office/drawing/2014/main" id="{A13DB9CF-59BE-C238-EF7A-8C59AA37C8BA}"/>
              </a:ext>
            </a:extLst>
          </p:cNvPr>
          <p:cNvSpPr/>
          <p:nvPr/>
        </p:nvSpPr>
        <p:spPr>
          <a:xfrm>
            <a:off x="467575" y="3212517"/>
            <a:ext cx="6086844" cy="178520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33865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A0A9BFE-84DA-2D13-A123-963DA447A609}"/>
              </a:ext>
            </a:extLst>
          </p:cNvPr>
          <p:cNvSpPr>
            <a:spLocks noGrp="1"/>
          </p:cNvSpPr>
          <p:nvPr>
            <p:ph type="ftr" sz="quarter" idx="18"/>
          </p:nvPr>
        </p:nvSpPr>
        <p:spPr/>
        <p:txBody>
          <a:bodyPr/>
          <a:lstStyle/>
          <a:p>
            <a:r>
              <a:rPr lang="en-US" altLang="ja-JP"/>
              <a:t>© 2024 Shuhei Ohno</a:t>
            </a:r>
            <a:endParaRPr lang="en-US" altLang="ja-JP" dirty="0"/>
          </a:p>
        </p:txBody>
      </p:sp>
      <p:sp>
        <p:nvSpPr>
          <p:cNvPr id="6" name="タイトル 5">
            <a:extLst>
              <a:ext uri="{FF2B5EF4-FFF2-40B4-BE49-F238E27FC236}">
                <a16:creationId xmlns:a16="http://schemas.microsoft.com/office/drawing/2014/main" id="{85C99B15-56C1-92EC-9609-36F111E04A2E}"/>
              </a:ext>
            </a:extLst>
          </p:cNvPr>
          <p:cNvSpPr>
            <a:spLocks noGrp="1"/>
          </p:cNvSpPr>
          <p:nvPr>
            <p:ph type="title"/>
          </p:nvPr>
        </p:nvSpPr>
        <p:spPr/>
        <p:txBody>
          <a:bodyPr/>
          <a:lstStyle/>
          <a:p>
            <a:r>
              <a:rPr kumimoji="1" lang="ja-JP" altLang="en-US" dirty="0"/>
              <a:t>同位体効果</a:t>
            </a:r>
          </a:p>
        </p:txBody>
      </p:sp>
      <p:sp>
        <p:nvSpPr>
          <p:cNvPr id="3" name="コンテンツ プレースホルダー 2">
            <a:extLst>
              <a:ext uri="{FF2B5EF4-FFF2-40B4-BE49-F238E27FC236}">
                <a16:creationId xmlns:a16="http://schemas.microsoft.com/office/drawing/2014/main" id="{A57A1CCA-4E59-2D36-D7F0-3DF1DEFBF152}"/>
              </a:ext>
            </a:extLst>
          </p:cNvPr>
          <p:cNvSpPr>
            <a:spLocks noGrp="1"/>
          </p:cNvSpPr>
          <p:nvPr>
            <p:ph idx="1"/>
          </p:nvPr>
        </p:nvSpPr>
        <p:spPr>
          <a:xfrm>
            <a:off x="468000" y="843750"/>
            <a:ext cx="2736000" cy="2007331"/>
          </a:xfrm>
        </p:spPr>
        <p:txBody>
          <a:bodyPr/>
          <a:lstStyle/>
          <a:p>
            <a:r>
              <a:rPr lang="ja-JP" altLang="en-US" dirty="0"/>
              <a:t>　物質中の原子をその同位体に置換することによって</a:t>
            </a:r>
            <a:r>
              <a:rPr lang="en-US" altLang="ja-JP" dirty="0"/>
              <a:t>, </a:t>
            </a:r>
            <a:r>
              <a:rPr lang="ja-JP" altLang="en-US" dirty="0"/>
              <a:t>その物質の性質が変化することを同位体効果という</a:t>
            </a:r>
            <a:r>
              <a:rPr lang="en-US" altLang="ja-JP" dirty="0"/>
              <a:t>.</a:t>
            </a:r>
            <a:r>
              <a:rPr lang="ja-JP" altLang="en-US" dirty="0"/>
              <a:t> 核が重くなると</a:t>
            </a:r>
            <a:r>
              <a:rPr lang="en-US" altLang="ja-JP" dirty="0"/>
              <a:t>, </a:t>
            </a:r>
          </a:p>
          <a:p>
            <a:pPr marL="285750" indent="-285750">
              <a:buFont typeface="Arial" panose="020B0604020202020204" pitchFamily="34" charset="0"/>
              <a:buChar char="•"/>
            </a:pPr>
            <a:r>
              <a:rPr lang="ja-JP" altLang="en-US" dirty="0"/>
              <a:t>全エネルギーは下がる</a:t>
            </a:r>
            <a:endParaRPr lang="en-US" altLang="ja-JP" dirty="0"/>
          </a:p>
          <a:p>
            <a:pPr marL="285750" indent="-285750">
              <a:buFont typeface="Arial" panose="020B0604020202020204" pitchFamily="34" charset="0"/>
              <a:buChar char="•"/>
            </a:pPr>
            <a:r>
              <a:rPr lang="ja-JP" altLang="en-US" dirty="0"/>
              <a:t>振動数も小さくなる</a:t>
            </a:r>
            <a:endParaRPr kumimoji="1" lang="en-US" altLang="ja-JP" dirty="0"/>
          </a:p>
          <a:p>
            <a:r>
              <a:rPr lang="ja-JP" altLang="en-US" dirty="0"/>
              <a:t>具体例：</a:t>
            </a:r>
            <a:endParaRPr lang="en-US" altLang="ja-JP" dirty="0"/>
          </a:p>
        </p:txBody>
      </p:sp>
      <p:sp>
        <p:nvSpPr>
          <p:cNvPr id="7" name="スライド番号プレースホルダー 6">
            <a:extLst>
              <a:ext uri="{FF2B5EF4-FFF2-40B4-BE49-F238E27FC236}">
                <a16:creationId xmlns:a16="http://schemas.microsoft.com/office/drawing/2014/main" id="{C59AAF95-BEF3-CDC0-9D32-D327305A0736}"/>
              </a:ext>
            </a:extLst>
          </p:cNvPr>
          <p:cNvSpPr>
            <a:spLocks noGrp="1"/>
          </p:cNvSpPr>
          <p:nvPr>
            <p:ph type="sldNum" sz="quarter" idx="12"/>
          </p:nvPr>
        </p:nvSpPr>
        <p:spPr/>
        <p:txBody>
          <a:bodyPr/>
          <a:lstStyle/>
          <a:p>
            <a:fld id="{44CC7441-4F6D-4D99-AEAC-28C0433C7008}" type="slidenum">
              <a:rPr kumimoji="1" lang="ja-JP" altLang="en-US" smtClean="0"/>
              <a:pPr/>
              <a:t>88</a:t>
            </a:fld>
            <a:endParaRPr kumimoji="1" lang="ja-JP" altLang="en-US" dirty="0"/>
          </a:p>
        </p:txBody>
      </p:sp>
      <p:sp>
        <p:nvSpPr>
          <p:cNvPr id="10" name="テキスト プレースホルダー 9">
            <a:extLst>
              <a:ext uri="{FF2B5EF4-FFF2-40B4-BE49-F238E27FC236}">
                <a16:creationId xmlns:a16="http://schemas.microsoft.com/office/drawing/2014/main" id="{EDD735B9-86C3-2070-EFD9-11FFF7D540A8}"/>
              </a:ext>
            </a:extLst>
          </p:cNvPr>
          <p:cNvSpPr>
            <a:spLocks noGrp="1"/>
          </p:cNvSpPr>
          <p:nvPr>
            <p:ph type="body" sz="quarter" idx="13"/>
          </p:nvPr>
        </p:nvSpPr>
        <p:spPr/>
        <p:txBody>
          <a:bodyPr/>
          <a:lstStyle/>
          <a:p>
            <a:r>
              <a:rPr lang="en-US" altLang="ja-JP" dirty="0">
                <a:solidFill>
                  <a:schemeClr val="tx2"/>
                </a:solidFill>
              </a:rPr>
              <a:t>[1] Y. </a:t>
            </a:r>
            <a:r>
              <a:rPr lang="en-US" altLang="ja-JP" dirty="0" err="1">
                <a:solidFill>
                  <a:schemeClr val="tx2"/>
                </a:solidFill>
              </a:rPr>
              <a:t>Hijikata</a:t>
            </a:r>
            <a:r>
              <a:rPr lang="en-US" altLang="ja-JP" dirty="0">
                <a:solidFill>
                  <a:schemeClr val="tx2"/>
                </a:solidFill>
              </a:rPr>
              <a:t>, H. Nakashima, H. </a:t>
            </a:r>
            <a:r>
              <a:rPr lang="en-US" altLang="ja-JP" dirty="0" err="1">
                <a:solidFill>
                  <a:schemeClr val="tx2"/>
                </a:solidFill>
              </a:rPr>
              <a:t>Nakatsuji</a:t>
            </a:r>
            <a:r>
              <a:rPr lang="en-US" altLang="ja-JP" dirty="0">
                <a:solidFill>
                  <a:schemeClr val="tx2"/>
                </a:solidFill>
              </a:rPr>
              <a:t> , </a:t>
            </a:r>
            <a:r>
              <a:rPr kumimoji="1" lang="de-DE" altLang="ja-JP" i="1" dirty="0">
                <a:solidFill>
                  <a:schemeClr val="tx2"/>
                </a:solidFill>
              </a:rPr>
              <a:t>J. Chem. Phys</a:t>
            </a:r>
            <a:r>
              <a:rPr kumimoji="1" lang="de-DE" altLang="ja-JP" dirty="0">
                <a:solidFill>
                  <a:schemeClr val="tx2"/>
                </a:solidFill>
              </a:rPr>
              <a:t>. </a:t>
            </a:r>
            <a:r>
              <a:rPr lang="en-US" altLang="ja-JP" b="1" dirty="0">
                <a:solidFill>
                  <a:schemeClr val="tx2"/>
                </a:solidFill>
              </a:rPr>
              <a:t>130</a:t>
            </a:r>
            <a:r>
              <a:rPr lang="en-US" altLang="ja-JP" dirty="0">
                <a:solidFill>
                  <a:schemeClr val="tx2"/>
                </a:solidFill>
              </a:rPr>
              <a:t>, 024102 (2009); https://doi.org/10.1063/1.3048986</a:t>
            </a:r>
          </a:p>
          <a:p>
            <a:r>
              <a:rPr lang="en-US" altLang="ja-JP" dirty="0">
                <a:solidFill>
                  <a:schemeClr val="tx2"/>
                </a:solidFill>
              </a:rPr>
              <a:t>[2] A. Ishikawa, H. Nakashima, H. </a:t>
            </a:r>
            <a:r>
              <a:rPr lang="en-US" altLang="ja-JP" dirty="0" err="1">
                <a:solidFill>
                  <a:schemeClr val="tx2"/>
                </a:solidFill>
              </a:rPr>
              <a:t>Nakatsuji</a:t>
            </a:r>
            <a:r>
              <a:rPr lang="en-US" altLang="ja-JP" dirty="0">
                <a:solidFill>
                  <a:schemeClr val="tx2"/>
                </a:solidFill>
              </a:rPr>
              <a:t>, </a:t>
            </a:r>
            <a:r>
              <a:rPr lang="en-US" altLang="ja-JP" i="1" dirty="0" err="1">
                <a:solidFill>
                  <a:schemeClr val="tx2"/>
                </a:solidFill>
              </a:rPr>
              <a:t>Chim</a:t>
            </a:r>
            <a:r>
              <a:rPr lang="en-US" altLang="ja-JP" i="1" dirty="0">
                <a:solidFill>
                  <a:schemeClr val="tx2"/>
                </a:solidFill>
              </a:rPr>
              <a:t>. Phys., </a:t>
            </a:r>
            <a:r>
              <a:rPr lang="en-US" altLang="ja-JP" b="1" dirty="0">
                <a:solidFill>
                  <a:schemeClr val="tx2"/>
                </a:solidFill>
              </a:rPr>
              <a:t>401</a:t>
            </a:r>
            <a:r>
              <a:rPr lang="en-US" altLang="ja-JP" i="1" dirty="0">
                <a:solidFill>
                  <a:schemeClr val="tx2"/>
                </a:solidFill>
              </a:rPr>
              <a:t>, </a:t>
            </a:r>
            <a:r>
              <a:rPr lang="en-US" altLang="ja-JP" dirty="0">
                <a:solidFill>
                  <a:schemeClr val="tx2"/>
                </a:solidFill>
              </a:rPr>
              <a:t>62.</a:t>
            </a:r>
            <a:r>
              <a:rPr lang="en-US" altLang="ja-JP" i="1" dirty="0">
                <a:solidFill>
                  <a:schemeClr val="tx2"/>
                </a:solidFill>
              </a:rPr>
              <a:t> </a:t>
            </a:r>
            <a:r>
              <a:rPr lang="en-US" altLang="ja-JP" dirty="0">
                <a:solidFill>
                  <a:schemeClr val="tx2"/>
                </a:solidFill>
              </a:rPr>
              <a:t>(2012); https://doi.org/10.1016/j.chemphys.2011.09.013, *HT</a:t>
            </a:r>
            <a:r>
              <a:rPr lang="en-US" altLang="ja-JP" baseline="30000" dirty="0">
                <a:solidFill>
                  <a:schemeClr val="tx2"/>
                </a:solidFill>
              </a:rPr>
              <a:t>+</a:t>
            </a:r>
            <a:r>
              <a:rPr lang="ja-JP" altLang="en-US" dirty="0">
                <a:solidFill>
                  <a:schemeClr val="tx2"/>
                </a:solidFill>
              </a:rPr>
              <a:t>のみ実験値ではなく理論値</a:t>
            </a:r>
            <a:endParaRPr lang="en-US" altLang="ja-JP" dirty="0">
              <a:solidFill>
                <a:schemeClr val="tx2"/>
              </a:solidFill>
            </a:endParaRPr>
          </a:p>
          <a:p>
            <a:r>
              <a:rPr lang="en-US" altLang="ja-JP" dirty="0">
                <a:solidFill>
                  <a:schemeClr val="tx2"/>
                </a:solidFill>
              </a:rPr>
              <a:t>[3] K.P. Huber, G. Herzberg, </a:t>
            </a:r>
            <a:r>
              <a:rPr lang="en-US" altLang="ja-JP" i="1" dirty="0">
                <a:solidFill>
                  <a:schemeClr val="tx2"/>
                </a:solidFill>
              </a:rPr>
              <a:t>Molecular Spectra Molecular Structure IV. Constants</a:t>
            </a:r>
            <a:r>
              <a:rPr lang="ja-JP" altLang="en-US" i="1" dirty="0">
                <a:solidFill>
                  <a:schemeClr val="tx2"/>
                </a:solidFill>
              </a:rPr>
              <a:t> </a:t>
            </a:r>
            <a:r>
              <a:rPr lang="en-US" altLang="ja-JP" i="1" dirty="0">
                <a:solidFill>
                  <a:schemeClr val="tx2"/>
                </a:solidFill>
              </a:rPr>
              <a:t>of Diatomic Molecules</a:t>
            </a:r>
            <a:r>
              <a:rPr lang="en-US" altLang="ja-JP" dirty="0">
                <a:solidFill>
                  <a:schemeClr val="tx2"/>
                </a:solidFill>
              </a:rPr>
              <a:t>, Van Nostrand, Reinhold, New York, (1979)</a:t>
            </a:r>
          </a:p>
        </p:txBody>
      </p:sp>
      <mc:AlternateContent xmlns:mc="http://schemas.openxmlformats.org/markup-compatibility/2006">
        <mc:Choice xmlns:a14="http://schemas.microsoft.com/office/drawing/2010/main" Requires="a14">
          <p:sp>
            <p:nvSpPr>
              <p:cNvPr id="11" name="コンテンツ プレースホルダー 10">
                <a:extLst>
                  <a:ext uri="{FF2B5EF4-FFF2-40B4-BE49-F238E27FC236}">
                    <a16:creationId xmlns:a16="http://schemas.microsoft.com/office/drawing/2014/main" id="{44572A62-B50F-BCBB-D6C5-4C2310EBCE91}"/>
                  </a:ext>
                </a:extLst>
              </p:cNvPr>
              <p:cNvSpPr>
                <a:spLocks noGrp="1"/>
              </p:cNvSpPr>
              <p:nvPr>
                <p:ph idx="14"/>
              </p:nvPr>
            </p:nvSpPr>
            <p:spPr>
              <a:xfrm>
                <a:off x="3204000" y="2571748"/>
                <a:ext cx="2736000" cy="224726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 </m:t>
                      </m:r>
                      <m:r>
                        <a:rPr lang="en-US" altLang="ja-JP" b="0" i="1" smtClean="0">
                          <a:latin typeface="Cambria Math" panose="02040503050406030204" pitchFamily="18" charset="0"/>
                        </a:rPr>
                        <m:t>𝜇</m:t>
                      </m:r>
                      <m:r>
                        <a:rPr lang="en-US" altLang="ja-JP" b="0" i="1" smtClean="0">
                          <a:latin typeface="Cambria Math" panose="02040503050406030204" pitchFamily="18" charset="0"/>
                        </a:rPr>
                        <m:t>=6×</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den>
                      </m:f>
                      <m:r>
                        <a:rPr lang="en-US" altLang="ja-JP" b="0" i="1" smtClean="0">
                          <a:latin typeface="Cambria Math" panose="02040503050406030204" pitchFamily="18" charset="0"/>
                        </a:rPr>
                        <m:t>=3</m:t>
                      </m:r>
                    </m:oMath>
                  </m:oMathPara>
                </a14:m>
                <a:endParaRPr lang="en-US" altLang="ja-JP" dirty="0"/>
              </a:p>
              <a:p>
                <a:endParaRPr lang="ja-JP" altLang="en-US" dirty="0"/>
              </a:p>
            </p:txBody>
          </p:sp>
        </mc:Choice>
        <mc:Fallback>
          <p:sp>
            <p:nvSpPr>
              <p:cNvPr id="11" name="コンテンツ プレースホルダー 10">
                <a:extLst>
                  <a:ext uri="{FF2B5EF4-FFF2-40B4-BE49-F238E27FC236}">
                    <a16:creationId xmlns:a16="http://schemas.microsoft.com/office/drawing/2014/main" id="{44572A62-B50F-BCBB-D6C5-4C2310EBCE91}"/>
                  </a:ext>
                </a:extLst>
              </p:cNvPr>
              <p:cNvSpPr>
                <a:spLocks noGrp="1" noRot="1" noChangeAspect="1" noMove="1" noResize="1" noEditPoints="1" noAdjustHandles="1" noChangeArrowheads="1" noChangeShapeType="1" noTextEdit="1"/>
              </p:cNvSpPr>
              <p:nvPr>
                <p:ph idx="14"/>
              </p:nvPr>
            </p:nvSpPr>
            <p:spPr>
              <a:xfrm>
                <a:off x="3204000" y="2571748"/>
                <a:ext cx="2736000" cy="224726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コンテンツ プレースホルダー 11">
                <a:extLst>
                  <a:ext uri="{FF2B5EF4-FFF2-40B4-BE49-F238E27FC236}">
                    <a16:creationId xmlns:a16="http://schemas.microsoft.com/office/drawing/2014/main" id="{10F92D1A-0AE1-10F5-165B-5F4944598B6C}"/>
                  </a:ext>
                </a:extLst>
              </p:cNvPr>
              <p:cNvSpPr>
                <a:spLocks noGrp="1"/>
              </p:cNvSpPr>
              <p:nvPr>
                <p:ph idx="15"/>
              </p:nvPr>
            </p:nvSpPr>
            <p:spPr>
              <a:xfrm>
                <a:off x="5940000" y="2571748"/>
                <a:ext cx="2736000" cy="2020219"/>
              </a:xfrm>
            </p:spPr>
            <p:txBody>
              <a:bodyPr/>
              <a:lstStyle/>
              <a:p>
                <a:endParaRPr lang="en-US" altLang="ja-JP" dirty="0"/>
              </a:p>
              <a:p>
                <a:endParaRPr lang="en-US" altLang="ja-JP" dirty="0"/>
              </a:p>
              <a:p>
                <a:br>
                  <a:rPr lang="en-US" altLang="ja-JP" dirty="0"/>
                </a:br>
                <a:endParaRPr lang="en-US" altLang="ja-JP" dirty="0"/>
              </a:p>
              <a:p>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a:rPr lang="en-US" altLang="ja-JP" i="1" smtClean="0">
                          <a:latin typeface="Cambria Math" panose="02040503050406030204" pitchFamily="18" charset="0"/>
                        </a:rPr>
                        <m:t>=1,</m:t>
                      </m:r>
                      <m:r>
                        <a:rPr lang="en-US" altLang="ja-JP" i="1" smtClean="0">
                          <a:latin typeface="Cambria Math" panose="02040503050406030204" pitchFamily="18" charset="0"/>
                        </a:rPr>
                        <m:t>𝜇</m:t>
                      </m:r>
                      <m:r>
                        <a:rPr lang="en-US" altLang="ja-JP" i="1" smtClean="0">
                          <a:latin typeface="Cambria Math" panose="02040503050406030204" pitchFamily="18" charset="0"/>
                        </a:rPr>
                        <m:t>=6×</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den>
                      </m:f>
                      <m:r>
                        <a:rPr lang="en-US" altLang="ja-JP" b="0" i="1" smtClean="0">
                          <a:latin typeface="Cambria Math" panose="02040503050406030204" pitchFamily="18" charset="0"/>
                        </a:rPr>
                        <m:t>=</m:t>
                      </m:r>
                      <m:r>
                        <a:rPr lang="en-US" altLang="ja-JP" i="1">
                          <a:latin typeface="Cambria Math" panose="02040503050406030204" pitchFamily="18" charset="0"/>
                        </a:rPr>
                        <m:t>6</m:t>
                      </m:r>
                    </m:oMath>
                  </m:oMathPara>
                </a14:m>
                <a:endParaRPr lang="ja-JP" altLang="en-US" dirty="0"/>
              </a:p>
            </p:txBody>
          </p:sp>
        </mc:Choice>
        <mc:Fallback>
          <p:sp>
            <p:nvSpPr>
              <p:cNvPr id="12" name="コンテンツ プレースホルダー 11">
                <a:extLst>
                  <a:ext uri="{FF2B5EF4-FFF2-40B4-BE49-F238E27FC236}">
                    <a16:creationId xmlns:a16="http://schemas.microsoft.com/office/drawing/2014/main" id="{10F92D1A-0AE1-10F5-165B-5F4944598B6C}"/>
                  </a:ext>
                </a:extLst>
              </p:cNvPr>
              <p:cNvSpPr>
                <a:spLocks noGrp="1" noRot="1" noChangeAspect="1" noMove="1" noResize="1" noEditPoints="1" noAdjustHandles="1" noChangeArrowheads="1" noChangeShapeType="1" noTextEdit="1"/>
              </p:cNvSpPr>
              <p:nvPr>
                <p:ph idx="15"/>
              </p:nvPr>
            </p:nvSpPr>
            <p:spPr>
              <a:xfrm>
                <a:off x="5940000" y="2571748"/>
                <a:ext cx="2736000" cy="2020219"/>
              </a:xfrm>
              <a:blipFill>
                <a:blip r:embed="rId3"/>
                <a:stretch>
                  <a:fillRect/>
                </a:stretch>
              </a:blipFill>
            </p:spPr>
            <p:txBody>
              <a:bodyPr/>
              <a:lstStyle/>
              <a:p>
                <a:r>
                  <a:rPr lang="ja-JP" altLang="en-US">
                    <a:noFill/>
                  </a:rPr>
                  <a:t> </a:t>
                </a:r>
              </a:p>
            </p:txBody>
          </p:sp>
        </mc:Fallback>
      </mc:AlternateContent>
      <p:pic>
        <p:nvPicPr>
          <p:cNvPr id="15" name="コンテンツ プレースホルダー 24">
            <a:extLst>
              <a:ext uri="{FF2B5EF4-FFF2-40B4-BE49-F238E27FC236}">
                <a16:creationId xmlns:a16="http://schemas.microsoft.com/office/drawing/2014/main" id="{FAE7EF02-FF41-D13B-5EF6-47BB3A7606A5}"/>
              </a:ext>
            </a:extLst>
          </p:cNvPr>
          <p:cNvPicPr>
            <a:picLocks noGrp="1" noChangeAspect="1"/>
          </p:cNvPicPr>
          <p:nvPr>
            <p:ph idx="16"/>
          </p:nvPr>
        </p:nvPicPr>
        <p:blipFill>
          <a:blip r:embed="rId4">
            <a:extLst>
              <a:ext uri="{96DAC541-7B7A-43D3-8B79-37D633B846F1}">
                <asvg:svgBlip xmlns:asvg="http://schemas.microsoft.com/office/drawing/2016/SVG/main" r:embed="rId5"/>
              </a:ext>
            </a:extLst>
          </a:blip>
          <a:stretch>
            <a:fillRect/>
          </a:stretch>
        </p:blipFill>
        <p:spPr>
          <a:xfrm>
            <a:off x="3217395" y="842963"/>
            <a:ext cx="2736000" cy="2432001"/>
          </a:xfrm>
          <a:prstGeom prst="rect">
            <a:avLst/>
          </a:prstGeom>
          <a:noFill/>
          <a:ln>
            <a:noFill/>
          </a:ln>
        </p:spPr>
      </p:pic>
      <p:pic>
        <p:nvPicPr>
          <p:cNvPr id="16" name="コンテンツ プレースホルダー 18">
            <a:extLst>
              <a:ext uri="{FF2B5EF4-FFF2-40B4-BE49-F238E27FC236}">
                <a16:creationId xmlns:a16="http://schemas.microsoft.com/office/drawing/2014/main" id="{E1174C85-9373-24C0-B056-4D6D90F42B9B}"/>
              </a:ext>
            </a:extLst>
          </p:cNvPr>
          <p:cNvPicPr>
            <a:picLocks noGrp="1" noChangeAspect="1"/>
          </p:cNvPicPr>
          <p:nvPr>
            <p:ph idx="17"/>
          </p:nvPr>
        </p:nvPicPr>
        <p:blipFill>
          <a:blip r:embed="rId6">
            <a:extLst>
              <a:ext uri="{96DAC541-7B7A-43D3-8B79-37D633B846F1}">
                <asvg:svgBlip xmlns:asvg="http://schemas.microsoft.com/office/drawing/2016/SVG/main" r:embed="rId7"/>
              </a:ext>
            </a:extLst>
          </a:blip>
          <a:stretch>
            <a:fillRect/>
          </a:stretch>
        </p:blipFill>
        <p:spPr>
          <a:xfrm>
            <a:off x="5936993" y="842963"/>
            <a:ext cx="2752401" cy="2446579"/>
          </a:xfrm>
          <a:prstGeom prst="rect">
            <a:avLst/>
          </a:prstGeom>
        </p:spPr>
      </p:pic>
      <mc:AlternateContent xmlns:mc="http://schemas.openxmlformats.org/markup-compatibility/2006">
        <mc:Choice xmlns:a14="http://schemas.microsoft.com/office/drawing/2010/main" Requires="a14">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3048445594"/>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baseline="0" smtClean="0">
                                    <a:solidFill>
                                      <a:schemeClr val="bg1"/>
                                    </a:solidFill>
                                    <a:effectLst/>
                                    <a:latin typeface="Cambria Math" panose="02040503050406030204" pitchFamily="18" charset="0"/>
                                    <a:ea typeface="游ゴシック" panose="020B0400000000000000" pitchFamily="50" charset="-128"/>
                                  </a:rPr>
                                  <m:t>𝑣</m:t>
                                </m:r>
                              </m:oMath>
                            </m:oMathPara>
                          </a14:m>
                          <a:endParaRPr lang="en-US" sz="1200" b="0" i="0" u="none" strike="noStrike" baseline="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 xmlns:m="http://schemas.openxmlformats.org/officeDocument/2006/math">
                              <m:f>
                                <m:fPr>
                                  <m:type m:val="lin"/>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fPr>
                                <m:num>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𝑣</m:t>
                                      </m:r>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=0</m:t>
                                      </m:r>
                                    </m:sub>
                                  </m:sSub>
                                </m:num>
                                <m:den>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200" b="0" i="0" u="none" strike="noStrike" smtClean="0">
                                          <a:solidFill>
                                            <a:schemeClr val="bg1"/>
                                          </a:solidFill>
                                          <a:effectLst/>
                                          <a:latin typeface="Cambria Math" panose="02040503050406030204" pitchFamily="18" charset="0"/>
                                          <a:ea typeface="游ゴシック" panose="020B0400000000000000" pitchFamily="50" charset="-128"/>
                                        </a:rPr>
                                        <m:t>h</m:t>
                                      </m:r>
                                    </m:sub>
                                  </m:sSub>
                                </m:den>
                              </m:f>
                            </m:oMath>
                          </a14:m>
                          <a:r>
                            <a:rPr lang="en-US" altLang="ja-JP" sz="1200" b="0" i="0" u="none" strike="noStrike" baseline="0"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[1]</a:t>
                          </a:r>
                          <a:endParaRPr lang="en-US" sz="12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Choice>
        <mc:Fallback>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3048445594"/>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85507" t="-118421" r="-500000" b="-639474"/>
                          </a:stretch>
                        </a:blipFill>
                      </a:tcPr>
                    </a:tc>
                    <a:tc>
                      <a:txBody>
                        <a:bodyPr/>
                        <a:lstStyle/>
                        <a:p>
                          <a:endParaRPr lang="ja-JP"/>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8"/>
                          <a:stretch>
                            <a:fillRect l="-61836" t="-118421" r="-66667" b="-639474"/>
                          </a:stretch>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Fallback>
      </mc:AlternateContent>
      <p:sp>
        <p:nvSpPr>
          <p:cNvPr id="19" name="テキスト ボックス 18">
            <a:extLst>
              <a:ext uri="{FF2B5EF4-FFF2-40B4-BE49-F238E27FC236}">
                <a16:creationId xmlns:a16="http://schemas.microsoft.com/office/drawing/2014/main" id="{14FACD20-783A-A3BF-85B1-C8F039F805A4}"/>
              </a:ext>
            </a:extLst>
          </p:cNvPr>
          <p:cNvSpPr txBox="1"/>
          <p:nvPr/>
        </p:nvSpPr>
        <p:spPr>
          <a:xfrm>
            <a:off x="3331915" y="3373073"/>
            <a:ext cx="5343771" cy="492443"/>
          </a:xfrm>
          <a:prstGeom prst="rect">
            <a:avLst/>
          </a:prstGeom>
          <a:noFill/>
        </p:spPr>
        <p:txBody>
          <a:bodyPr wrap="square">
            <a:spAutoFit/>
          </a:bodyPr>
          <a:lstStyle/>
          <a:p>
            <a:r>
              <a:rPr lang="ja-JP" altLang="en-US" sz="1300" dirty="0"/>
              <a:t>仮にばね定数（ポテンシャル）が同じだとしても</a:t>
            </a:r>
            <a:r>
              <a:rPr lang="en-US" altLang="ja-JP" sz="1300" dirty="0"/>
              <a:t>, </a:t>
            </a:r>
            <a:r>
              <a:rPr lang="ja-JP" altLang="en-US" sz="1300" dirty="0"/>
              <a:t>換算質量が大きくなることでエネルギーが下がる</a:t>
            </a:r>
            <a:r>
              <a:rPr lang="en-US" altLang="ja-JP" sz="1300" dirty="0"/>
              <a:t>. </a:t>
            </a:r>
            <a:r>
              <a:rPr lang="ja-JP" altLang="en-US" sz="1300" dirty="0"/>
              <a:t>水素ではその差が大きい</a:t>
            </a:r>
            <a:r>
              <a:rPr lang="en-US" altLang="ja-JP" sz="1300" dirty="0"/>
              <a:t>.</a:t>
            </a:r>
            <a:endParaRPr lang="ja-JP" altLang="en-US" sz="1300" dirty="0"/>
          </a:p>
        </p:txBody>
      </p:sp>
    </p:spTree>
    <p:extLst>
      <p:ext uri="{BB962C8B-B14F-4D97-AF65-F5344CB8AC3E}">
        <p14:creationId xmlns:p14="http://schemas.microsoft.com/office/powerpoint/2010/main" val="423923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8</a:t>
            </a:fld>
            <a:endParaRPr lang="ja-JP" altLang="en-US"/>
          </a:p>
        </p:txBody>
      </p:sp>
      <p:sp>
        <p:nvSpPr>
          <p:cNvPr id="16" name="フッター プレースホルダー 15">
            <a:extLst>
              <a:ext uri="{FF2B5EF4-FFF2-40B4-BE49-F238E27FC236}">
                <a16:creationId xmlns:a16="http://schemas.microsoft.com/office/drawing/2014/main" id="{FEC60B45-4ECD-7EFF-1D6F-26E1DAE14104}"/>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463027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フッター プレースホルダー 13">
            <a:extLst>
              <a:ext uri="{FF2B5EF4-FFF2-40B4-BE49-F238E27FC236}">
                <a16:creationId xmlns:a16="http://schemas.microsoft.com/office/drawing/2014/main" id="{3F2454FB-3E34-AB00-CBD7-F1E2C3DE1C81}"/>
              </a:ext>
            </a:extLst>
          </p:cNvPr>
          <p:cNvSpPr>
            <a:spLocks noGrp="1"/>
          </p:cNvSpPr>
          <p:nvPr>
            <p:ph type="ftr" sz="quarter" idx="16"/>
          </p:nvPr>
        </p:nvSpPr>
        <p:spPr/>
        <p:txBody>
          <a:bodyPr/>
          <a:lstStyle/>
          <a:p>
            <a:r>
              <a:rPr lang="en-US" altLang="ja-JP"/>
              <a:t>© 2024 Shuhei Ohno</a:t>
            </a:r>
            <a:endParaRPr lang="en-US" altLang="ja-JP" dirty="0"/>
          </a:p>
        </p:txBody>
      </p:sp>
      <p:sp>
        <p:nvSpPr>
          <p:cNvPr id="15" name="コンテンツ プレースホルダー 14">
            <a:extLst>
              <a:ext uri="{FF2B5EF4-FFF2-40B4-BE49-F238E27FC236}">
                <a16:creationId xmlns:a16="http://schemas.microsoft.com/office/drawing/2014/main" id="{55D8BC56-EBDF-AF26-93A7-0E924E5A56A6}"/>
              </a:ext>
            </a:extLst>
          </p:cNvPr>
          <p:cNvSpPr>
            <a:spLocks noGrp="1"/>
          </p:cNvSpPr>
          <p:nvPr>
            <p:ph idx="1"/>
          </p:nvPr>
        </p:nvSpPr>
        <p:spPr>
          <a:xfrm>
            <a:off x="468000" y="843750"/>
            <a:ext cx="2736000" cy="3850913"/>
          </a:xfrm>
        </p:spPr>
        <p:txBody>
          <a:bodyPr/>
          <a:lstStyle/>
          <a:p>
            <a:r>
              <a:rPr lang="ja-JP" altLang="en-US" dirty="0"/>
              <a:t>　通常</a:t>
            </a:r>
            <a:r>
              <a:rPr lang="en-US" altLang="ja-JP" dirty="0"/>
              <a:t>, </a:t>
            </a:r>
            <a:r>
              <a:rPr lang="ja-JP" altLang="en-US" dirty="0"/>
              <a:t>水素というと</a:t>
            </a:r>
            <a:r>
              <a:rPr lang="en-US" altLang="ja-JP" dirty="0"/>
              <a:t>1</a:t>
            </a:r>
            <a:r>
              <a:rPr lang="ja-JP" altLang="en-US" dirty="0"/>
              <a:t>つの陽子と電子だけからできた安定同位体</a:t>
            </a:r>
            <a:r>
              <a:rPr lang="en-US" altLang="ja-JP" baseline="30000" dirty="0"/>
              <a:t>1</a:t>
            </a:r>
            <a:r>
              <a:rPr lang="en-US" altLang="ja-JP" dirty="0"/>
              <a:t>H</a:t>
            </a:r>
            <a:r>
              <a:rPr lang="ja-JP" altLang="en-US" dirty="0"/>
              <a:t>のことを指すが</a:t>
            </a:r>
            <a:r>
              <a:rPr lang="en-US" altLang="ja-JP" dirty="0"/>
              <a:t>, </a:t>
            </a:r>
            <a:r>
              <a:rPr lang="ja-JP" altLang="en-US" dirty="0"/>
              <a:t>我々の体内や海水中には一定の割合で同位体である重水素</a:t>
            </a:r>
            <a:r>
              <a:rPr lang="en-US" altLang="ja-JP" baseline="30000" dirty="0"/>
              <a:t>2</a:t>
            </a:r>
            <a:r>
              <a:rPr lang="en-US" altLang="ja-JP" dirty="0"/>
              <a:t>H</a:t>
            </a:r>
            <a:r>
              <a:rPr lang="ja-JP" altLang="en-US" dirty="0"/>
              <a:t>が含まれている</a:t>
            </a:r>
            <a:r>
              <a:rPr lang="en-US" altLang="ja-JP" dirty="0"/>
              <a:t>. </a:t>
            </a:r>
            <a:r>
              <a:rPr lang="ja-JP" altLang="en-US" dirty="0"/>
              <a:t>ここでは</a:t>
            </a:r>
            <a:r>
              <a:rPr lang="en-US" altLang="ja-JP" baseline="30000" dirty="0"/>
              <a:t>1</a:t>
            </a:r>
            <a:r>
              <a:rPr lang="en-US" altLang="ja-JP" dirty="0"/>
              <a:t>H</a:t>
            </a:r>
            <a:r>
              <a:rPr lang="ja-JP" altLang="en-US" dirty="0"/>
              <a:t>を</a:t>
            </a:r>
            <a:r>
              <a:rPr lang="en-US" altLang="ja-JP" dirty="0"/>
              <a:t>H, </a:t>
            </a:r>
            <a:r>
              <a:rPr lang="en-US" altLang="ja-JP" baseline="30000" dirty="0"/>
              <a:t>2</a:t>
            </a:r>
            <a:r>
              <a:rPr lang="en-US" altLang="ja-JP" dirty="0"/>
              <a:t>H</a:t>
            </a:r>
            <a:r>
              <a:rPr lang="ja-JP" altLang="en-US" dirty="0"/>
              <a:t>を</a:t>
            </a:r>
            <a:r>
              <a:rPr lang="en-US" altLang="ja-JP" dirty="0"/>
              <a:t>D</a:t>
            </a:r>
            <a:r>
              <a:rPr lang="ja-JP" altLang="en-US" dirty="0"/>
              <a:t>と表す</a:t>
            </a:r>
            <a:r>
              <a:rPr lang="en-US" altLang="ja-JP" dirty="0"/>
              <a:t>.</a:t>
            </a:r>
            <a:r>
              <a:rPr lang="ja-JP" altLang="en-US" dirty="0"/>
              <a:t> </a:t>
            </a:r>
            <a:endParaRPr lang="en-US" altLang="ja-JP" dirty="0"/>
          </a:p>
          <a:p>
            <a:r>
              <a:rPr lang="ja-JP" altLang="en-US" dirty="0"/>
              <a:t>　</a:t>
            </a:r>
            <a:r>
              <a:rPr lang="en-US" altLang="ja-JP" dirty="0"/>
              <a:t>Born-Oppenheimer</a:t>
            </a:r>
            <a:r>
              <a:rPr lang="ja-JP" altLang="en-US" dirty="0"/>
              <a:t>近似による電子状態計算では原子核の運動が考慮されていないため</a:t>
            </a:r>
            <a:r>
              <a:rPr lang="en-US" altLang="ja-JP" dirty="0"/>
              <a:t>, </a:t>
            </a:r>
            <a:r>
              <a:rPr lang="ja-JP" altLang="en-US" dirty="0"/>
              <a:t>電子状態からは同位体を区別できない</a:t>
            </a:r>
            <a:r>
              <a:rPr lang="en-US" altLang="ja-JP" dirty="0"/>
              <a:t>. </a:t>
            </a:r>
            <a:r>
              <a:rPr lang="ja-JP" altLang="en-US" dirty="0"/>
              <a:t>しかし</a:t>
            </a:r>
            <a:r>
              <a:rPr lang="en-US" altLang="ja-JP" dirty="0"/>
              <a:t>, </a:t>
            </a:r>
            <a:r>
              <a:rPr lang="en-US" altLang="ja-JP" dirty="0" err="1"/>
              <a:t>freq</a:t>
            </a:r>
            <a:r>
              <a:rPr lang="ja-JP" altLang="en-US" dirty="0"/>
              <a:t>計算では原子核の質量も含めることから</a:t>
            </a:r>
            <a:r>
              <a:rPr lang="en-US" altLang="ja-JP" dirty="0"/>
              <a:t>, </a:t>
            </a:r>
            <a:r>
              <a:rPr lang="ja-JP" altLang="en-US" dirty="0"/>
              <a:t>同位体効果の計算が可能である</a:t>
            </a:r>
            <a:r>
              <a:rPr lang="en-US" altLang="ja-JP" dirty="0"/>
              <a:t>.</a:t>
            </a:r>
          </a:p>
          <a:p>
            <a:r>
              <a:rPr lang="ja-JP" altLang="en-US" dirty="0"/>
              <a:t>　</a:t>
            </a:r>
            <a:r>
              <a:rPr lang="en-US" altLang="ja-JP" dirty="0"/>
              <a:t>H</a:t>
            </a:r>
            <a:r>
              <a:rPr lang="ja-JP" altLang="en-US" dirty="0"/>
              <a:t>₂</a:t>
            </a:r>
            <a:r>
              <a:rPr lang="en-US" altLang="ja-JP" dirty="0"/>
              <a:t>O</a:t>
            </a:r>
            <a:r>
              <a:rPr lang="ja-JP" altLang="en-US" dirty="0"/>
              <a:t>および</a:t>
            </a:r>
            <a:r>
              <a:rPr lang="en-US" altLang="ja-JP" dirty="0"/>
              <a:t>D</a:t>
            </a:r>
            <a:r>
              <a:rPr lang="ja-JP" altLang="en-US" dirty="0"/>
              <a:t>₂</a:t>
            </a:r>
            <a:r>
              <a:rPr lang="en-US" altLang="ja-JP" dirty="0"/>
              <a:t>O</a:t>
            </a:r>
            <a:r>
              <a:rPr lang="ja-JP" altLang="en-US" dirty="0"/>
              <a:t>の</a:t>
            </a:r>
            <a:r>
              <a:rPr lang="en-US" altLang="ja-JP" dirty="0"/>
              <a:t>IR</a:t>
            </a:r>
            <a:r>
              <a:rPr lang="ja-JP" altLang="en-US" dirty="0"/>
              <a:t>スペクトルを比較せよ</a:t>
            </a:r>
            <a:r>
              <a:rPr lang="en-US" altLang="ja-JP" dirty="0"/>
              <a:t>. </a:t>
            </a:r>
          </a:p>
        </p:txBody>
      </p:sp>
      <p:sp>
        <p:nvSpPr>
          <p:cNvPr id="16" name="テキスト プレースホルダー 15">
            <a:extLst>
              <a:ext uri="{FF2B5EF4-FFF2-40B4-BE49-F238E27FC236}">
                <a16:creationId xmlns:a16="http://schemas.microsoft.com/office/drawing/2014/main" id="{D44776D2-D69F-E3E7-AD82-7F19B6703748}"/>
              </a:ext>
            </a:extLst>
          </p:cNvPr>
          <p:cNvSpPr>
            <a:spLocks noGrp="1"/>
          </p:cNvSpPr>
          <p:nvPr>
            <p:ph type="body" sz="quarter" idx="13"/>
          </p:nvPr>
        </p:nvSpPr>
        <p:spPr/>
        <p:txBody>
          <a:bodyPr/>
          <a:lstStyle/>
          <a:p>
            <a:r>
              <a:rPr lang="en-US" altLang="ja-JP" sz="900" dirty="0"/>
              <a:t>IUPAC </a:t>
            </a:r>
            <a:r>
              <a:rPr lang="en-US" altLang="ja-JP" sz="900" dirty="0" err="1"/>
              <a:t>RedBook</a:t>
            </a:r>
            <a:r>
              <a:rPr lang="en-US" altLang="ja-JP" sz="900" dirty="0"/>
              <a:t>, </a:t>
            </a:r>
            <a:r>
              <a:rPr lang="pt-BR" altLang="ja-JP" sz="900" i="1" dirty="0"/>
              <a:t>Nomenclature of Inorganic Chemistry IUPAC RECOMMENDATIONS 2005</a:t>
            </a:r>
            <a:r>
              <a:rPr lang="pt-BR" altLang="ja-JP" sz="900" dirty="0"/>
              <a:t>, RSC Publishing  </a:t>
            </a:r>
            <a:r>
              <a:rPr lang="en-US" altLang="ja-JP" sz="900" dirty="0"/>
              <a:t>(2005), </a:t>
            </a:r>
            <a:r>
              <a:rPr lang="en-US" altLang="ja-JP" dirty="0"/>
              <a:t>IR-3.3.2</a:t>
            </a:r>
            <a:endParaRPr lang="ja-JP" altLang="en-US" dirty="0"/>
          </a:p>
        </p:txBody>
      </p:sp>
      <p:sp>
        <p:nvSpPr>
          <p:cNvPr id="2" name="コンテンツ プレースホルダー 1">
            <a:extLst>
              <a:ext uri="{FF2B5EF4-FFF2-40B4-BE49-F238E27FC236}">
                <a16:creationId xmlns:a16="http://schemas.microsoft.com/office/drawing/2014/main" id="{9D0A5479-BEFE-541D-5232-EE38F13CB665}"/>
              </a:ext>
            </a:extLst>
          </p:cNvPr>
          <p:cNvSpPr>
            <a:spLocks noGrp="1"/>
          </p:cNvSpPr>
          <p:nvPr>
            <p:ph idx="14"/>
          </p:nvPr>
        </p:nvSpPr>
        <p:spPr>
          <a:xfrm>
            <a:off x="3204000" y="843750"/>
            <a:ext cx="5472000" cy="1604144"/>
          </a:xfrm>
        </p:spPr>
        <p:txBody>
          <a:bodyPr/>
          <a:lstStyle/>
          <a:p>
            <a:r>
              <a:rPr lang="en-US" altLang="ja-JP" dirty="0"/>
              <a:t>examples/isotope/H2O.gjf</a:t>
            </a:r>
          </a:p>
          <a:p>
            <a:r>
              <a:rPr lang="en-US" altLang="ja-JP" dirty="0"/>
              <a:t>examples/isotope/D2O.gjf</a:t>
            </a:r>
          </a:p>
          <a:p>
            <a:endParaRPr lang="en-US" altLang="ja-JP" dirty="0"/>
          </a:p>
          <a:p>
            <a:r>
              <a:rPr lang="en-US" altLang="ja-JP" dirty="0"/>
              <a:t>Coming soon...</a:t>
            </a:r>
          </a:p>
          <a:p>
            <a:endParaRPr lang="en-US" altLang="ja-JP" dirty="0"/>
          </a:p>
        </p:txBody>
      </p:sp>
      <p:sp>
        <p:nvSpPr>
          <p:cNvPr id="10" name="タイトル 9">
            <a:extLst>
              <a:ext uri="{FF2B5EF4-FFF2-40B4-BE49-F238E27FC236}">
                <a16:creationId xmlns:a16="http://schemas.microsoft.com/office/drawing/2014/main" id="{BF179486-57AC-5DD3-EFB0-6A1E10FEC889}"/>
              </a:ext>
            </a:extLst>
          </p:cNvPr>
          <p:cNvSpPr>
            <a:spLocks noGrp="1"/>
          </p:cNvSpPr>
          <p:nvPr>
            <p:ph type="title"/>
          </p:nvPr>
        </p:nvSpPr>
        <p:spPr/>
        <p:txBody>
          <a:bodyPr/>
          <a:lstStyle/>
          <a:p>
            <a:r>
              <a:rPr lang="ja-JP" altLang="en-US" dirty="0"/>
              <a:t>演習：重水</a:t>
            </a:r>
          </a:p>
        </p:txBody>
      </p:sp>
      <p:sp>
        <p:nvSpPr>
          <p:cNvPr id="4" name="スライド番号プレースホルダー 3">
            <a:extLst>
              <a:ext uri="{FF2B5EF4-FFF2-40B4-BE49-F238E27FC236}">
                <a16:creationId xmlns:a16="http://schemas.microsoft.com/office/drawing/2014/main" id="{6C91D1CD-672C-567D-620F-4F22366AAEF4}"/>
              </a:ext>
            </a:extLst>
          </p:cNvPr>
          <p:cNvSpPr>
            <a:spLocks noGrp="1"/>
          </p:cNvSpPr>
          <p:nvPr>
            <p:ph type="sldNum" sz="quarter" idx="15"/>
          </p:nvPr>
        </p:nvSpPr>
        <p:spPr/>
        <p:txBody>
          <a:bodyPr/>
          <a:lstStyle/>
          <a:p>
            <a:fld id="{44CC7441-4F6D-4D99-AEAC-28C0433C7008}" type="slidenum">
              <a:rPr kumimoji="1" lang="ja-JP" altLang="en-US" smtClean="0"/>
              <a:t>89</a:t>
            </a:fld>
            <a:endParaRPr kumimoji="1" lang="ja-JP" altLang="en-US"/>
          </a:p>
        </p:txBody>
      </p:sp>
    </p:spTree>
    <p:extLst>
      <p:ext uri="{BB962C8B-B14F-4D97-AF65-F5344CB8AC3E}">
        <p14:creationId xmlns:p14="http://schemas.microsoft.com/office/powerpoint/2010/main" val="2043010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5375-9C11-560D-279D-4E2F6BC43200}"/>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2CA7CA5-7D31-EFF8-36A8-2ABCFF479EBE}"/>
              </a:ext>
            </a:extLst>
          </p:cNvPr>
          <p:cNvSpPr>
            <a:spLocks noGrp="1"/>
          </p:cNvSpPr>
          <p:nvPr>
            <p:ph idx="1"/>
          </p:nvPr>
        </p:nvSpPr>
        <p:spPr>
          <a:xfrm>
            <a:off x="468000" y="843750"/>
            <a:ext cx="2736000" cy="2161220"/>
          </a:xfrm>
        </p:spPr>
        <p:txBody>
          <a:bodyPr/>
          <a:lstStyle/>
          <a:p>
            <a:r>
              <a:rPr lang="ja-JP" altLang="en-US" dirty="0"/>
              <a:t>炭素からできた分子について</a:t>
            </a:r>
            <a:r>
              <a:rPr lang="en-US" altLang="ja-JP" dirty="0"/>
              <a:t>,</a:t>
            </a:r>
            <a:br>
              <a:rPr lang="en-US" altLang="ja-JP" dirty="0"/>
            </a:br>
            <a:r>
              <a:rPr lang="ja-JP" altLang="en-US" dirty="0"/>
              <a:t>構造異性体</a:t>
            </a:r>
            <a:r>
              <a:rPr lang="ja-JP" altLang="en-US" b="0" i="0" dirty="0">
                <a:solidFill>
                  <a:srgbClr val="040C28"/>
                </a:solidFill>
                <a:effectLst/>
                <a:latin typeface="Google Sans"/>
              </a:rPr>
              <a:t>の</a:t>
            </a:r>
            <a:endParaRPr lang="en-US" altLang="ja-JP" b="0" i="0" dirty="0">
              <a:solidFill>
                <a:srgbClr val="040C28"/>
              </a:solidFill>
              <a:effectLst/>
              <a:latin typeface="Google Sans"/>
            </a:endParaRPr>
          </a:p>
          <a:p>
            <a:pPr marL="285750" indent="-285750">
              <a:buFont typeface="Arial" panose="020B0604020202020204" pitchFamily="34" charset="0"/>
              <a:buChar char="•"/>
            </a:pPr>
            <a:r>
              <a:rPr lang="ja-JP" altLang="en-US" b="0" i="0" dirty="0">
                <a:solidFill>
                  <a:srgbClr val="040C28"/>
                </a:solidFill>
                <a:effectLst/>
                <a:latin typeface="Google Sans"/>
              </a:rPr>
              <a:t>エネルギー</a:t>
            </a:r>
            <a:endParaRPr lang="en-US" altLang="ja-JP" b="0" i="0" dirty="0">
              <a:solidFill>
                <a:srgbClr val="040C28"/>
              </a:solidFill>
              <a:effectLst/>
              <a:latin typeface="Google Sans"/>
            </a:endParaRPr>
          </a:p>
          <a:p>
            <a:pPr marL="285750" indent="-285750">
              <a:buFont typeface="Arial" panose="020B0604020202020204" pitchFamily="34" charset="0"/>
              <a:buChar char="•"/>
            </a:pPr>
            <a:r>
              <a:rPr lang="en-US" altLang="ja-JP" b="0" i="0" dirty="0">
                <a:solidFill>
                  <a:srgbClr val="040C28"/>
                </a:solidFill>
                <a:effectLst/>
                <a:latin typeface="Google Sans"/>
              </a:rPr>
              <a:t>IR</a:t>
            </a:r>
            <a:r>
              <a:rPr lang="ja-JP" altLang="en-US" b="0" i="0" dirty="0">
                <a:solidFill>
                  <a:srgbClr val="040C28"/>
                </a:solidFill>
                <a:effectLst/>
                <a:latin typeface="Google Sans"/>
              </a:rPr>
              <a:t>スペクトル</a:t>
            </a:r>
            <a:endParaRPr lang="en-US" altLang="ja-JP" b="0" i="0" dirty="0">
              <a:solidFill>
                <a:srgbClr val="040C28"/>
              </a:solidFill>
              <a:effectLst/>
              <a:latin typeface="Google Sans"/>
            </a:endParaRPr>
          </a:p>
          <a:p>
            <a:pPr marL="285750" indent="-285750">
              <a:buFont typeface="Arial" panose="020B0604020202020204" pitchFamily="34" charset="0"/>
              <a:buChar char="•"/>
            </a:pPr>
            <a:r>
              <a:rPr lang="ja-JP" altLang="en-US" b="0" i="0" dirty="0">
                <a:solidFill>
                  <a:srgbClr val="040C28"/>
                </a:solidFill>
                <a:effectLst/>
                <a:latin typeface="Google Sans"/>
              </a:rPr>
              <a:t>ラマンスペクトル</a:t>
            </a:r>
            <a:endParaRPr lang="en-US" altLang="ja-JP" b="0" i="0" dirty="0">
              <a:solidFill>
                <a:srgbClr val="040C28"/>
              </a:solidFill>
              <a:effectLst/>
              <a:latin typeface="Google Sans"/>
            </a:endParaRPr>
          </a:p>
          <a:p>
            <a:r>
              <a:rPr lang="ja-JP" altLang="en-US" b="0" i="0" dirty="0">
                <a:solidFill>
                  <a:srgbClr val="040C28"/>
                </a:solidFill>
                <a:effectLst/>
                <a:latin typeface="Google Sans"/>
              </a:rPr>
              <a:t>を比較せよ</a:t>
            </a:r>
            <a:r>
              <a:rPr lang="en-US" altLang="ja-JP" b="0" i="0" dirty="0">
                <a:solidFill>
                  <a:srgbClr val="040C28"/>
                </a:solidFill>
                <a:effectLst/>
                <a:latin typeface="Google Sans"/>
              </a:rPr>
              <a:t>.</a:t>
            </a:r>
            <a:endParaRPr lang="ja-JP" altLang="en-US" dirty="0"/>
          </a:p>
          <a:p>
            <a:endParaRPr kumimoji="1" lang="ja-JP" altLang="en-US" dirty="0"/>
          </a:p>
        </p:txBody>
      </p:sp>
      <p:sp>
        <p:nvSpPr>
          <p:cNvPr id="3" name="テキスト プレースホルダー 2">
            <a:extLst>
              <a:ext uri="{FF2B5EF4-FFF2-40B4-BE49-F238E27FC236}">
                <a16:creationId xmlns:a16="http://schemas.microsoft.com/office/drawing/2014/main" id="{4684C7BE-0B8D-BE2E-88EB-4AF2AE14D2D6}"/>
              </a:ext>
            </a:extLst>
          </p:cNvPr>
          <p:cNvSpPr>
            <a:spLocks noGrp="1"/>
          </p:cNvSpPr>
          <p:nvPr>
            <p:ph type="body" sz="quarter" idx="13"/>
          </p:nvPr>
        </p:nvSpPr>
        <p:spPr/>
        <p:txBody>
          <a:bodyPr/>
          <a:lstStyle/>
          <a:p>
            <a:r>
              <a:rPr kumimoji="1" lang="en-US" altLang="ja-JP" dirty="0"/>
              <a:t>https://www.chem.sci.osaka-u.ac.jp/lab/micro/report/rcmt/2000/2000-res25.pdf</a:t>
            </a:r>
            <a:endParaRPr kumimoji="1" lang="ja-JP" altLang="en-US" dirty="0"/>
          </a:p>
        </p:txBody>
      </p:sp>
      <p:sp>
        <p:nvSpPr>
          <p:cNvPr id="4" name="コンテンツ プレースホルダー 3">
            <a:extLst>
              <a:ext uri="{FF2B5EF4-FFF2-40B4-BE49-F238E27FC236}">
                <a16:creationId xmlns:a16="http://schemas.microsoft.com/office/drawing/2014/main" id="{61734566-6A7B-7DA8-C27A-71EA5335842A}"/>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kumimoji="1" lang="ja-JP" altLang="en-US" dirty="0"/>
          </a:p>
        </p:txBody>
      </p:sp>
      <p:sp>
        <p:nvSpPr>
          <p:cNvPr id="5" name="タイトル 4">
            <a:extLst>
              <a:ext uri="{FF2B5EF4-FFF2-40B4-BE49-F238E27FC236}">
                <a16:creationId xmlns:a16="http://schemas.microsoft.com/office/drawing/2014/main" id="{F8B6E8FD-7AAE-F861-7CEA-455C67D041AB}"/>
              </a:ext>
            </a:extLst>
          </p:cNvPr>
          <p:cNvSpPr>
            <a:spLocks noGrp="1"/>
          </p:cNvSpPr>
          <p:nvPr>
            <p:ph type="title"/>
          </p:nvPr>
        </p:nvSpPr>
        <p:spPr/>
        <p:txBody>
          <a:bodyPr/>
          <a:lstStyle/>
          <a:p>
            <a:r>
              <a:rPr kumimoji="1" lang="ja-JP" altLang="en-US" dirty="0"/>
              <a:t>演習：ラマンスペクトル</a:t>
            </a:r>
          </a:p>
        </p:txBody>
      </p:sp>
      <p:sp>
        <p:nvSpPr>
          <p:cNvPr id="6" name="スライド番号プレースホルダー 5">
            <a:extLst>
              <a:ext uri="{FF2B5EF4-FFF2-40B4-BE49-F238E27FC236}">
                <a16:creationId xmlns:a16="http://schemas.microsoft.com/office/drawing/2014/main" id="{1F2674FF-52DA-235E-4458-700B50FA7B1D}"/>
              </a:ext>
            </a:extLst>
          </p:cNvPr>
          <p:cNvSpPr>
            <a:spLocks noGrp="1"/>
          </p:cNvSpPr>
          <p:nvPr>
            <p:ph type="sldNum" sz="quarter" idx="15"/>
          </p:nvPr>
        </p:nvSpPr>
        <p:spPr/>
        <p:txBody>
          <a:bodyPr/>
          <a:lstStyle/>
          <a:p>
            <a:fld id="{44CC7441-4F6D-4D99-AEAC-28C0433C7008}" type="slidenum">
              <a:rPr kumimoji="1" lang="ja-JP" altLang="en-US" smtClean="0"/>
              <a:pPr/>
              <a:t>90</a:t>
            </a:fld>
            <a:endParaRPr kumimoji="1" lang="ja-JP" altLang="en-US" dirty="0"/>
          </a:p>
        </p:txBody>
      </p:sp>
      <p:sp>
        <p:nvSpPr>
          <p:cNvPr id="8" name="フッター プレースホルダー 7">
            <a:extLst>
              <a:ext uri="{FF2B5EF4-FFF2-40B4-BE49-F238E27FC236}">
                <a16:creationId xmlns:a16="http://schemas.microsoft.com/office/drawing/2014/main" id="{BF9E6776-F13E-93A0-66B0-D5D904BF525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19919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a:xfrm>
            <a:off x="666000" y="2283750"/>
            <a:ext cx="7812000" cy="576000"/>
          </a:xfrm>
        </p:spPr>
        <p:txBody>
          <a:bodyPr/>
          <a:lstStyle/>
          <a:p>
            <a:r>
              <a:rPr lang="en-US" altLang="ja-JP" dirty="0"/>
              <a:t>8. </a:t>
            </a:r>
            <a:r>
              <a:rPr lang="ja-JP" altLang="en-US" dirty="0"/>
              <a:t>電子励起</a:t>
            </a:r>
          </a:p>
        </p:txBody>
      </p:sp>
      <p:sp>
        <p:nvSpPr>
          <p:cNvPr id="3" name="字幕 2">
            <a:extLst>
              <a:ext uri="{FF2B5EF4-FFF2-40B4-BE49-F238E27FC236}">
                <a16:creationId xmlns:a16="http://schemas.microsoft.com/office/drawing/2014/main" id="{C2C884A6-261C-65C2-6ADF-7B754E06DD12}"/>
              </a:ext>
            </a:extLst>
          </p:cNvPr>
          <p:cNvSpPr>
            <a:spLocks noGrp="1"/>
          </p:cNvSpPr>
          <p:nvPr>
            <p:ph type="subTitle" idx="1"/>
          </p:nvPr>
        </p:nvSpPr>
        <p:spPr/>
        <p:txBody>
          <a:bodyPr/>
          <a:lstStyle/>
          <a:p>
            <a:endParaRPr lang="ja-JP" altLang="en-US" dirty="0"/>
          </a:p>
        </p:txBody>
      </p:sp>
    </p:spTree>
    <p:extLst>
      <p:ext uri="{BB962C8B-B14F-4D97-AF65-F5344CB8AC3E}">
        <p14:creationId xmlns:p14="http://schemas.microsoft.com/office/powerpoint/2010/main" val="41998018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0C23049-1A33-B7DD-609C-E7A10BD0FF91}"/>
              </a:ext>
            </a:extLst>
          </p:cNvPr>
          <p:cNvSpPr>
            <a:spLocks noGrp="1"/>
          </p:cNvSpPr>
          <p:nvPr>
            <p:ph type="ftr" sz="quarter" idx="15"/>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一重項と三重項</a:t>
            </a:r>
          </a:p>
        </p:txBody>
      </p:sp>
      <p:graphicFrame>
        <p:nvGraphicFramePr>
          <p:cNvPr id="18" name="コンテンツ プレースホルダー 17">
            <a:extLst>
              <a:ext uri="{FF2B5EF4-FFF2-40B4-BE49-F238E27FC236}">
                <a16:creationId xmlns:a16="http://schemas.microsoft.com/office/drawing/2014/main" id="{10A6C428-598D-7754-D645-08FF01007B89}"/>
              </a:ext>
            </a:extLst>
          </p:cNvPr>
          <p:cNvGraphicFramePr>
            <a:graphicFrameLocks noGrp="1"/>
          </p:cNvGraphicFramePr>
          <p:nvPr>
            <p:ph idx="1"/>
            <p:extLst>
              <p:ext uri="{D42A27DB-BD31-4B8C-83A1-F6EECF244321}">
                <p14:modId xmlns:p14="http://schemas.microsoft.com/office/powerpoint/2010/main" val="2127845536"/>
              </p:ext>
            </p:extLst>
          </p:nvPr>
        </p:nvGraphicFramePr>
        <p:xfrm>
          <a:off x="468313" y="842963"/>
          <a:ext cx="8207364" cy="3974720"/>
        </p:xfrm>
        <a:graphic>
          <a:graphicData uri="http://schemas.openxmlformats.org/drawingml/2006/table">
            <a:tbl>
              <a:tblPr bandRow="1">
                <a:tableStyleId>{5C22544A-7EE6-4342-B048-85BDC9FD1C3A}</a:tableStyleId>
              </a:tblPr>
              <a:tblGrid>
                <a:gridCol w="683947">
                  <a:extLst>
                    <a:ext uri="{9D8B030D-6E8A-4147-A177-3AD203B41FA5}">
                      <a16:colId xmlns:a16="http://schemas.microsoft.com/office/drawing/2014/main" val="3934360854"/>
                    </a:ext>
                  </a:extLst>
                </a:gridCol>
                <a:gridCol w="683947">
                  <a:extLst>
                    <a:ext uri="{9D8B030D-6E8A-4147-A177-3AD203B41FA5}">
                      <a16:colId xmlns:a16="http://schemas.microsoft.com/office/drawing/2014/main" val="3104649939"/>
                    </a:ext>
                  </a:extLst>
                </a:gridCol>
                <a:gridCol w="683947">
                  <a:extLst>
                    <a:ext uri="{9D8B030D-6E8A-4147-A177-3AD203B41FA5}">
                      <a16:colId xmlns:a16="http://schemas.microsoft.com/office/drawing/2014/main" val="1636967477"/>
                    </a:ext>
                  </a:extLst>
                </a:gridCol>
                <a:gridCol w="683947">
                  <a:extLst>
                    <a:ext uri="{9D8B030D-6E8A-4147-A177-3AD203B41FA5}">
                      <a16:colId xmlns:a16="http://schemas.microsoft.com/office/drawing/2014/main" val="1557015830"/>
                    </a:ext>
                  </a:extLst>
                </a:gridCol>
                <a:gridCol w="683947">
                  <a:extLst>
                    <a:ext uri="{9D8B030D-6E8A-4147-A177-3AD203B41FA5}">
                      <a16:colId xmlns:a16="http://schemas.microsoft.com/office/drawing/2014/main" val="906168424"/>
                    </a:ext>
                  </a:extLst>
                </a:gridCol>
                <a:gridCol w="683947">
                  <a:extLst>
                    <a:ext uri="{9D8B030D-6E8A-4147-A177-3AD203B41FA5}">
                      <a16:colId xmlns:a16="http://schemas.microsoft.com/office/drawing/2014/main" val="2534249840"/>
                    </a:ext>
                  </a:extLst>
                </a:gridCol>
                <a:gridCol w="683947">
                  <a:extLst>
                    <a:ext uri="{9D8B030D-6E8A-4147-A177-3AD203B41FA5}">
                      <a16:colId xmlns:a16="http://schemas.microsoft.com/office/drawing/2014/main" val="3862071863"/>
                    </a:ext>
                  </a:extLst>
                </a:gridCol>
                <a:gridCol w="683947">
                  <a:extLst>
                    <a:ext uri="{9D8B030D-6E8A-4147-A177-3AD203B41FA5}">
                      <a16:colId xmlns:a16="http://schemas.microsoft.com/office/drawing/2014/main" val="1509447401"/>
                    </a:ext>
                  </a:extLst>
                </a:gridCol>
                <a:gridCol w="683947">
                  <a:extLst>
                    <a:ext uri="{9D8B030D-6E8A-4147-A177-3AD203B41FA5}">
                      <a16:colId xmlns:a16="http://schemas.microsoft.com/office/drawing/2014/main" val="3909357384"/>
                    </a:ext>
                  </a:extLst>
                </a:gridCol>
                <a:gridCol w="683947">
                  <a:extLst>
                    <a:ext uri="{9D8B030D-6E8A-4147-A177-3AD203B41FA5}">
                      <a16:colId xmlns:a16="http://schemas.microsoft.com/office/drawing/2014/main" val="4089098216"/>
                    </a:ext>
                  </a:extLst>
                </a:gridCol>
                <a:gridCol w="683947">
                  <a:extLst>
                    <a:ext uri="{9D8B030D-6E8A-4147-A177-3AD203B41FA5}">
                      <a16:colId xmlns:a16="http://schemas.microsoft.com/office/drawing/2014/main" val="3044458613"/>
                    </a:ext>
                  </a:extLst>
                </a:gridCol>
                <a:gridCol w="683947">
                  <a:extLst>
                    <a:ext uri="{9D8B030D-6E8A-4147-A177-3AD203B41FA5}">
                      <a16:colId xmlns:a16="http://schemas.microsoft.com/office/drawing/2014/main" val="919003570"/>
                    </a:ext>
                  </a:extLst>
                </a:gridCol>
              </a:tblGrid>
              <a:tr h="370840">
                <a:tc>
                  <a:txBody>
                    <a:bodyPr/>
                    <a:lstStyle/>
                    <a:p>
                      <a:pPr algn="ctr"/>
                      <a:endParaRPr kumimoji="1" lang="ja-JP" altLang="en-US" dirty="0"/>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1030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228366"/>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84083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r>
                        <a:rPr kumimoji="1" lang="ja-JP" altLang="en-US" b="1" dirty="0">
                          <a:solidFill>
                            <a:schemeClr val="bg1"/>
                          </a:solidFill>
                        </a:rPr>
                        <a:t>⬆</a:t>
                      </a:r>
                      <a:r>
                        <a:rPr kumimoji="1" lang="ja-JP" altLang="en-US" b="1" dirty="0">
                          <a:solidFill>
                            <a:schemeClr val="tx2"/>
                          </a:solidFill>
                        </a:rPr>
                        <a:t>　</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972014"/>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412764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524084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742243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188609"/>
                  </a:ext>
                </a:extLst>
              </a:tr>
              <a:tr h="504000">
                <a:tc gridSpan="3">
                  <a:txBody>
                    <a:bodyPr/>
                    <a:lstStyle/>
                    <a:p>
                      <a:pPr algn="ctr"/>
                      <a:r>
                        <a:rPr kumimoji="1" lang="ja-JP" altLang="en-US" sz="1300" dirty="0"/>
                        <a:t>シングレット状態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トリプレット状態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シングレット励起状態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t>トリプレット励起状態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285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kumimoji="1" lang="ja-JP"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526012"/>
                  </a:ext>
                </a:extLst>
              </a:tr>
              <a:tr h="504000">
                <a:tc gridSpan="12">
                  <a:txBody>
                    <a:bodyPr/>
                    <a:lstStyle/>
                    <a:p>
                      <a:pPr algn="ctr"/>
                      <a:r>
                        <a:rPr kumimoji="1" lang="ja-JP" altLang="en-US" sz="1300" b="1" dirty="0">
                          <a:solidFill>
                            <a:schemeClr val="accent4"/>
                          </a:solidFill>
                        </a:rPr>
                        <a:t>➡ 通常はシングレットの方が安定だが</a:t>
                      </a:r>
                      <a:r>
                        <a:rPr kumimoji="1" lang="en-US" altLang="ja-JP" sz="1300" b="1" dirty="0">
                          <a:solidFill>
                            <a:schemeClr val="accent4"/>
                          </a:solidFill>
                        </a:rPr>
                        <a:t>, </a:t>
                      </a:r>
                      <a:r>
                        <a:rPr kumimoji="1" lang="ja-JP" altLang="en-US" sz="1300" b="1" dirty="0">
                          <a:solidFill>
                            <a:schemeClr val="accent4"/>
                          </a:solidFill>
                        </a:rPr>
                        <a:t>シングレットとトリプレットどちらが基底状態かは系による</a:t>
                      </a:r>
                      <a:r>
                        <a:rPr kumimoji="1" lang="en-US" altLang="ja-JP" sz="1300" b="1" dirty="0">
                          <a:solidFill>
                            <a:schemeClr val="accent4"/>
                          </a:solidFill>
                        </a:rPr>
                        <a:t>.</a:t>
                      </a:r>
                      <a:endParaRPr kumimoji="1" lang="ja-JP" altLang="en-US" sz="1300" b="1" dirty="0">
                        <a:solidFill>
                          <a:schemeClr val="accent4"/>
                        </a:solidFill>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848834665"/>
                  </a:ext>
                </a:extLst>
              </a:tr>
            </a:tbl>
          </a:graphicData>
        </a:graphic>
      </p:graphicFrame>
      <p:sp>
        <p:nvSpPr>
          <p:cNvPr id="17" name="テキスト プレースホルダー 16">
            <a:extLst>
              <a:ext uri="{FF2B5EF4-FFF2-40B4-BE49-F238E27FC236}">
                <a16:creationId xmlns:a16="http://schemas.microsoft.com/office/drawing/2014/main" id="{146B5750-09A0-B331-CC3F-C7CA7CB182E4}"/>
              </a:ext>
            </a:extLst>
          </p:cNvPr>
          <p:cNvSpPr>
            <a:spLocks noGrp="1"/>
          </p:cNvSpPr>
          <p:nvPr>
            <p:ph type="body" sz="quarter" idx="13"/>
          </p:nvPr>
        </p:nvSpPr>
        <p:spPr/>
        <p:txBody>
          <a:bodyPr/>
          <a:lstStyle/>
          <a:p>
            <a:r>
              <a:rPr lang="en-US" altLang="ja-JP" dirty="0"/>
              <a:t>※ </a:t>
            </a:r>
            <a:r>
              <a:rPr lang="ja-JP" altLang="en-US" dirty="0"/>
              <a:t>画像はイメージです</a:t>
            </a:r>
            <a:r>
              <a:rPr lang="en-US" altLang="ja-JP" dirty="0"/>
              <a:t>.</a:t>
            </a:r>
            <a:endParaRPr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92</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28441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4E2-0ECE-AC6E-69D2-C164F20BDADC}"/>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D96D3713-6504-4585-110B-65FA9B7B18FC}"/>
              </a:ext>
            </a:extLst>
          </p:cNvPr>
          <p:cNvGraphicFramePr>
            <a:graphicFrameLocks noGrp="1"/>
          </p:cNvGraphicFramePr>
          <p:nvPr>
            <p:ph idx="1"/>
          </p:nvPr>
        </p:nvGraphicFramePr>
        <p:xfrm>
          <a:off x="468313" y="842963"/>
          <a:ext cx="2735262" cy="359664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酸素分子</a:t>
                      </a:r>
                      <a:r>
                        <a:rPr kumimoji="1" lang="en-US" altLang="ja-JP" sz="1400" dirty="0"/>
                        <a:t>O</a:t>
                      </a:r>
                      <a:r>
                        <a:rPr kumimoji="1" lang="en-US" altLang="ja-JP" sz="1400" baseline="-25000" dirty="0"/>
                        <a:t>2</a:t>
                      </a:r>
                      <a:r>
                        <a:rPr kumimoji="1" lang="ja-JP" altLang="en-US" sz="1400" dirty="0"/>
                        <a:t>では他の等角二原子分子とは異なり</a:t>
                      </a:r>
                      <a:r>
                        <a:rPr kumimoji="1" lang="en-US" altLang="ja-JP" sz="1400" dirty="0"/>
                        <a:t>, </a:t>
                      </a:r>
                      <a:r>
                        <a:rPr kumimoji="1" lang="ja-JP" altLang="en-US" sz="1400" dirty="0"/>
                        <a:t>平衡構造では一重項よりも三重項の方がエネルギーが低い</a:t>
                      </a:r>
                      <a:r>
                        <a:rPr kumimoji="1" lang="en-US" altLang="ja-JP" sz="1400" dirty="0"/>
                        <a:t>.</a:t>
                      </a:r>
                    </a:p>
                    <a:p>
                      <a:endParaRPr kumimoji="1" lang="en-US" altLang="ja-JP" sz="1400" dirty="0"/>
                    </a:p>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HF/aug-cc-pVTZ Units=AU</a:t>
                      </a:r>
                      <a:r>
                        <a:rPr kumimoji="1" lang="en-US" altLang="ja-JP" sz="1400" dirty="0"/>
                        <a:t>... Stable=</a:t>
                      </a:r>
                      <a:r>
                        <a:rPr kumimoji="1" lang="en-US" altLang="ja-JP" sz="1400" dirty="0" err="1"/>
                        <a:t>Opt</a:t>
                      </a:r>
                      <a:r>
                        <a:rPr kumimoji="1" lang="en-US" altLang="ja-JP" sz="1400" dirty="0"/>
                        <a:t> SCF=</a:t>
                      </a:r>
                      <a:r>
                        <a:rPr kumimoji="1" lang="en-US" altLang="ja-JP" sz="1400" dirty="0" err="1"/>
                        <a:t>VeryTight</a:t>
                      </a:r>
                      <a:endParaRPr kumimoji="1" lang="pt-BR" altLang="ja-JP" sz="1400" dirty="0"/>
                    </a:p>
                    <a:p>
                      <a:endParaRPr kumimoji="1" lang="pt-BR" altLang="ja-JP" sz="1400" dirty="0"/>
                    </a:p>
                    <a:p>
                      <a:r>
                        <a:rPr kumimoji="1" lang="pt-BR" altLang="ja-JP" sz="1400" dirty="0"/>
                        <a:t>O2 triplet</a:t>
                      </a:r>
                    </a:p>
                    <a:p>
                      <a:endParaRPr kumimoji="1" lang="pt-BR" altLang="ja-JP" sz="1400" dirty="0"/>
                    </a:p>
                    <a:p>
                      <a:r>
                        <a:rPr kumimoji="1" lang="pt-BR" altLang="ja-JP" sz="1400" dirty="0"/>
                        <a:t>0 </a:t>
                      </a:r>
                      <a:r>
                        <a:rPr kumimoji="1" lang="pt-BR" altLang="ja-JP" sz="1400" dirty="0">
                          <a:solidFill>
                            <a:schemeClr val="accent4"/>
                          </a:solidFill>
                        </a:rPr>
                        <a:t>3 </a:t>
                      </a:r>
                      <a:r>
                        <a:rPr kumimoji="1" lang="ja-JP" altLang="en-US" sz="1400" dirty="0">
                          <a:solidFill>
                            <a:schemeClr val="accent4"/>
                          </a:solidFill>
                        </a:rPr>
                        <a:t>← 三重項は</a:t>
                      </a:r>
                      <a:r>
                        <a:rPr kumimoji="1" lang="en-US" altLang="ja-JP" sz="1400" dirty="0">
                          <a:solidFill>
                            <a:schemeClr val="accent4"/>
                          </a:solidFill>
                        </a:rPr>
                        <a:t>3, </a:t>
                      </a:r>
                      <a:r>
                        <a:rPr kumimoji="1" lang="ja-JP" altLang="en-US" sz="1400" dirty="0">
                          <a:solidFill>
                            <a:schemeClr val="accent4"/>
                          </a:solidFill>
                        </a:rPr>
                        <a:t>一重項は</a:t>
                      </a:r>
                      <a:r>
                        <a:rPr kumimoji="1" lang="en-US" altLang="ja-JP" sz="1400" dirty="0">
                          <a:solidFill>
                            <a:schemeClr val="accent4"/>
                          </a:solidFill>
                        </a:rPr>
                        <a:t>1</a:t>
                      </a:r>
                      <a:endParaRPr kumimoji="1" lang="pt-BR" altLang="ja-JP" sz="1400" dirty="0">
                        <a:solidFill>
                          <a:schemeClr val="accent4"/>
                        </a:solidFill>
                      </a:endParaRPr>
                    </a:p>
                    <a:p>
                      <a:r>
                        <a:rPr kumimoji="1" lang="pt-BR" altLang="ja-JP" sz="1400" dirty="0"/>
                        <a:t>O 0.0 0.0 0.0</a:t>
                      </a:r>
                    </a:p>
                    <a:p>
                      <a:r>
                        <a:rPr kumimoji="1" lang="pt-BR" altLang="ja-JP" sz="1400" dirty="0"/>
                        <a:t>O 0.0 0.0 </a:t>
                      </a:r>
                      <a:r>
                        <a:rPr kumimoji="1" lang="pt-BR" altLang="ja-JP" sz="1400" dirty="0">
                          <a:solidFill>
                            <a:schemeClr val="accent4"/>
                          </a:solidFill>
                        </a:rPr>
                        <a:t>2.2</a:t>
                      </a:r>
                    </a:p>
                    <a:p>
                      <a:endParaRPr kumimoji="1" lang="pt-BR" altLang="ja-JP" sz="1400" dirty="0"/>
                    </a:p>
                    <a:p>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BA31331B-BDE6-1162-BC1D-EF1489910C36}"/>
              </a:ext>
            </a:extLst>
          </p:cNvPr>
          <p:cNvSpPr>
            <a:spLocks noGrp="1"/>
          </p:cNvSpPr>
          <p:nvPr>
            <p:ph type="body" sz="quarter" idx="13"/>
          </p:nvPr>
        </p:nvSpPr>
        <p:spPr/>
        <p:txBody>
          <a:bodyPr/>
          <a:lstStyle/>
          <a:p>
            <a:endParaRPr kumimoji="1" lang="ja-JP" altLang="en-US" dirty="0"/>
          </a:p>
        </p:txBody>
      </p:sp>
      <p:pic>
        <p:nvPicPr>
          <p:cNvPr id="23" name="コンテンツ プレースホルダー 22">
            <a:extLst>
              <a:ext uri="{FF2B5EF4-FFF2-40B4-BE49-F238E27FC236}">
                <a16:creationId xmlns:a16="http://schemas.microsoft.com/office/drawing/2014/main" id="{2CC476D7-5BAE-2687-E5FB-F9620366631A}"/>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50" y="842963"/>
            <a:ext cx="5186362" cy="3457575"/>
          </a:xfrm>
        </p:spPr>
      </p:pic>
      <p:sp>
        <p:nvSpPr>
          <p:cNvPr id="2" name="タイトル 1">
            <a:extLst>
              <a:ext uri="{FF2B5EF4-FFF2-40B4-BE49-F238E27FC236}">
                <a16:creationId xmlns:a16="http://schemas.microsoft.com/office/drawing/2014/main" id="{3FB70B80-D8E4-F08D-BDBC-57CF3BF24C64}"/>
              </a:ext>
            </a:extLst>
          </p:cNvPr>
          <p:cNvSpPr>
            <a:spLocks noGrp="1"/>
          </p:cNvSpPr>
          <p:nvPr>
            <p:ph type="title"/>
          </p:nvPr>
        </p:nvSpPr>
        <p:spPr/>
        <p:txBody>
          <a:bodyPr/>
          <a:lstStyle/>
          <a:p>
            <a:r>
              <a:rPr kumimoji="1" lang="ja-JP" altLang="en-US" dirty="0"/>
              <a:t>演習</a:t>
            </a:r>
            <a:r>
              <a:rPr lang="ja-JP" altLang="en-US" dirty="0"/>
              <a:t>：酸素</a:t>
            </a:r>
            <a:endParaRPr kumimoji="1" lang="ja-JP" altLang="en-US" dirty="0"/>
          </a:p>
        </p:txBody>
      </p:sp>
      <p:sp>
        <p:nvSpPr>
          <p:cNvPr id="7" name="スライド番号プレースホルダー 5">
            <a:extLst>
              <a:ext uri="{FF2B5EF4-FFF2-40B4-BE49-F238E27FC236}">
                <a16:creationId xmlns:a16="http://schemas.microsoft.com/office/drawing/2014/main" id="{5747D8DF-5E83-D1B8-3790-2C00F9F5B73F}"/>
              </a:ext>
            </a:extLst>
          </p:cNvPr>
          <p:cNvSpPr>
            <a:spLocks noGrp="1"/>
          </p:cNvSpPr>
          <p:nvPr>
            <p:ph type="sldNum" sz="quarter" idx="15"/>
          </p:nvPr>
        </p:nvSpPr>
        <p:spPr/>
        <p:txBody>
          <a:bodyPr/>
          <a:lstStyle/>
          <a:p>
            <a:fld id="{44CC7441-4F6D-4D99-AEAC-28C0433C7008}" type="slidenum">
              <a:rPr kumimoji="1" lang="ja-JP" altLang="en-US" smtClean="0"/>
              <a:pPr/>
              <a:t>93</a:t>
            </a:fld>
            <a:endParaRPr kumimoji="1" lang="ja-JP" altLang="en-US" dirty="0"/>
          </a:p>
        </p:txBody>
      </p:sp>
      <p:sp>
        <p:nvSpPr>
          <p:cNvPr id="10" name="正方形/長方形 9" hidden="1">
            <a:extLst>
              <a:ext uri="{FF2B5EF4-FFF2-40B4-BE49-F238E27FC236}">
                <a16:creationId xmlns:a16="http://schemas.microsoft.com/office/drawing/2014/main" id="{D122FDF1-6E0B-31FD-CB8A-4B9B20E7B8D6}"/>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61A7E19F-FD34-8217-EA2E-EFF5829B75B5}"/>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143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70BC-EF58-3700-19AD-02171E745E4D}"/>
            </a:ext>
          </a:extLst>
        </p:cNvPr>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48D96379-F4EB-7606-49A5-2E07E6AF12BD}"/>
              </a:ext>
            </a:extLst>
          </p:cNvPr>
          <p:cNvSpPr>
            <a:spLocks noGrp="1"/>
          </p:cNvSpPr>
          <p:nvPr>
            <p:ph type="ftr" sz="quarter" idx="15"/>
          </p:nvPr>
        </p:nvSpPr>
        <p:spPr/>
        <p:txBody>
          <a:bodyPr/>
          <a:lstStyle/>
          <a:p>
            <a:r>
              <a:rPr lang="en-US" altLang="ja-JP"/>
              <a:t>© 2024 Shuhei Ohno</a:t>
            </a:r>
            <a:endParaRPr lang="en-US" altLang="ja-JP" dirty="0"/>
          </a:p>
        </p:txBody>
      </p:sp>
      <p:sp>
        <p:nvSpPr>
          <p:cNvPr id="5" name="タイトル 4">
            <a:extLst>
              <a:ext uri="{FF2B5EF4-FFF2-40B4-BE49-F238E27FC236}">
                <a16:creationId xmlns:a16="http://schemas.microsoft.com/office/drawing/2014/main" id="{55CC54F5-5104-987A-5C45-415D2CE7CE7E}"/>
              </a:ext>
            </a:extLst>
          </p:cNvPr>
          <p:cNvSpPr>
            <a:spLocks noGrp="1"/>
          </p:cNvSpPr>
          <p:nvPr>
            <p:ph type="title"/>
          </p:nvPr>
        </p:nvSpPr>
        <p:spPr/>
        <p:txBody>
          <a:bodyPr/>
          <a:lstStyle/>
          <a:p>
            <a:r>
              <a:rPr kumimoji="1" lang="ja-JP" altLang="en-US" dirty="0"/>
              <a:t>吸光・蛍光の計算方法</a:t>
            </a:r>
          </a:p>
        </p:txBody>
      </p:sp>
      <p:sp>
        <p:nvSpPr>
          <p:cNvPr id="7" name="コンテンツ プレースホルダー 6">
            <a:extLst>
              <a:ext uri="{FF2B5EF4-FFF2-40B4-BE49-F238E27FC236}">
                <a16:creationId xmlns:a16="http://schemas.microsoft.com/office/drawing/2014/main" id="{15FD8135-4009-96F0-0496-38C53B7355C9}"/>
              </a:ext>
            </a:extLst>
          </p:cNvPr>
          <p:cNvSpPr>
            <a:spLocks noGrp="1"/>
          </p:cNvSpPr>
          <p:nvPr>
            <p:ph idx="1"/>
          </p:nvPr>
        </p:nvSpPr>
        <p:spPr>
          <a:xfrm>
            <a:off x="468000" y="843749"/>
            <a:ext cx="8208000" cy="3745691"/>
          </a:xfrm>
        </p:spPr>
        <p:txBody>
          <a:bodyPr/>
          <a:lstStyle/>
          <a:p>
            <a:r>
              <a:rPr lang="ja-JP" altLang="en-US" b="1" dirty="0">
                <a:solidFill>
                  <a:schemeClr val="tx2"/>
                </a:solidFill>
              </a:rPr>
              <a:t>計算手法</a:t>
            </a:r>
            <a:endParaRPr lang="en-US" altLang="ja-JP" b="1" dirty="0">
              <a:solidFill>
                <a:schemeClr val="tx2"/>
              </a:solidFill>
            </a:endParaRPr>
          </a:p>
          <a:p>
            <a:pPr lvl="1">
              <a:buFont typeface="Arial" panose="020B0604020202020204" pitchFamily="34" charset="0"/>
              <a:buChar char="•"/>
            </a:pPr>
            <a:r>
              <a:rPr lang="en-US" altLang="ja-JP" sz="1300" dirty="0"/>
              <a:t>ZINDO	</a:t>
            </a:r>
            <a:r>
              <a:rPr lang="ja-JP" altLang="en-US" sz="1300" dirty="0"/>
              <a:t>半経験的分子軌道法による励起状態計算</a:t>
            </a:r>
            <a:endParaRPr lang="en-US" altLang="ja-JP" sz="1300" dirty="0"/>
          </a:p>
          <a:p>
            <a:pPr lvl="1">
              <a:buFont typeface="Arial" panose="020B0604020202020204" pitchFamily="34" charset="0"/>
              <a:buChar char="•"/>
            </a:pPr>
            <a:r>
              <a:rPr lang="en-US" altLang="ja-JP" sz="1300" dirty="0"/>
              <a:t>CIS	</a:t>
            </a:r>
            <a:r>
              <a:rPr kumimoji="1" lang="en-US" altLang="ja-JP" sz="1200" b="0" dirty="0">
                <a:solidFill>
                  <a:schemeClr val="tx1"/>
                </a:solidFill>
              </a:rPr>
              <a:t>CIS</a:t>
            </a:r>
            <a:r>
              <a:rPr kumimoji="1" lang="ja-JP" altLang="en-US" sz="1200" b="0" dirty="0">
                <a:solidFill>
                  <a:schemeClr val="tx1"/>
                </a:solidFill>
              </a:rPr>
              <a:t>の基底状態は</a:t>
            </a:r>
            <a:r>
              <a:rPr kumimoji="1" lang="en-US" altLang="ja-JP" sz="1200" b="0" dirty="0">
                <a:solidFill>
                  <a:schemeClr val="tx1"/>
                </a:solidFill>
              </a:rPr>
              <a:t>HF</a:t>
            </a:r>
            <a:r>
              <a:rPr kumimoji="1" lang="ja-JP" altLang="en-US" sz="1200" b="0" dirty="0">
                <a:solidFill>
                  <a:schemeClr val="tx1"/>
                </a:solidFill>
              </a:rPr>
              <a:t>と変わらない </a:t>
            </a:r>
            <a:r>
              <a:rPr kumimoji="1" lang="en-US" altLang="ja-JP" sz="1200" b="0" dirty="0">
                <a:solidFill>
                  <a:schemeClr val="tx1"/>
                </a:solidFill>
              </a:rPr>
              <a:t>(</a:t>
            </a:r>
            <a:r>
              <a:rPr kumimoji="1" lang="ja-JP" altLang="en-US" sz="1200" b="0" dirty="0">
                <a:solidFill>
                  <a:schemeClr val="tx1"/>
                </a:solidFill>
              </a:rPr>
              <a:t>詳細は</a:t>
            </a:r>
            <a:r>
              <a:rPr lang="en-US" altLang="ja-JP" sz="1200" dirty="0"/>
              <a:t>Brillouin</a:t>
            </a:r>
            <a:r>
              <a:rPr lang="ja-JP" altLang="en-US" sz="1200" dirty="0"/>
              <a:t>の定理</a:t>
            </a:r>
            <a:r>
              <a:rPr lang="en-US" altLang="ja-JP" sz="1200" dirty="0"/>
              <a:t>) </a:t>
            </a:r>
            <a:r>
              <a:rPr lang="ja-JP" altLang="en-US" sz="1200" dirty="0"/>
              <a:t>が</a:t>
            </a:r>
            <a:r>
              <a:rPr lang="en-US" altLang="ja-JP" sz="1200" dirty="0"/>
              <a:t>, </a:t>
            </a:r>
            <a:r>
              <a:rPr kumimoji="1" lang="ja-JP" altLang="en-US" sz="1200" b="0" dirty="0">
                <a:solidFill>
                  <a:schemeClr val="tx1"/>
                </a:solidFill>
              </a:rPr>
              <a:t>励起状態が計算できる</a:t>
            </a:r>
            <a:r>
              <a:rPr kumimoji="1" lang="en-US" altLang="ja-JP" sz="1200" b="0" dirty="0">
                <a:solidFill>
                  <a:schemeClr val="tx1"/>
                </a:solidFill>
              </a:rPr>
              <a:t>.</a:t>
            </a:r>
            <a:endParaRPr lang="en-US" altLang="ja-JP" sz="1200" dirty="0"/>
          </a:p>
          <a:p>
            <a:pPr lvl="1">
              <a:buFont typeface="Arial" panose="020B0604020202020204" pitchFamily="34" charset="0"/>
              <a:buChar char="•"/>
            </a:pPr>
            <a:r>
              <a:rPr lang="en-US" altLang="ja-JP" sz="1300" dirty="0"/>
              <a:t>TDDFT	TD B3LYP/6-31G(d)</a:t>
            </a:r>
            <a:r>
              <a:rPr lang="ja-JP" altLang="en-US" sz="1300" dirty="0"/>
              <a:t>のように使う</a:t>
            </a:r>
            <a:r>
              <a:rPr lang="en-US" altLang="ja-JP" sz="1300" dirty="0"/>
              <a:t>. TD</a:t>
            </a:r>
            <a:r>
              <a:rPr lang="ja-JP" altLang="en-US" sz="1300" dirty="0"/>
              <a:t>の後には空白が必要である</a:t>
            </a:r>
            <a:r>
              <a:rPr lang="en-US" altLang="ja-JP" sz="1300" dirty="0"/>
              <a:t>.</a:t>
            </a:r>
          </a:p>
          <a:p>
            <a:pPr lvl="1">
              <a:buFont typeface="Arial" panose="020B0604020202020204" pitchFamily="34" charset="0"/>
              <a:buChar char="•"/>
            </a:pPr>
            <a:r>
              <a:rPr lang="en-US" altLang="ja-JP" sz="1300" dirty="0"/>
              <a:t>CASSCF	</a:t>
            </a:r>
            <a:r>
              <a:rPr lang="ja-JP" altLang="en-US" sz="1300" dirty="0"/>
              <a:t>精密な計算だが</a:t>
            </a:r>
            <a:r>
              <a:rPr lang="en-US" altLang="ja-JP" sz="1300" dirty="0"/>
              <a:t>, </a:t>
            </a:r>
            <a:r>
              <a:rPr lang="ja-JP" altLang="en-US" sz="1300" dirty="0"/>
              <a:t>使用方法が少し難しい</a:t>
            </a:r>
            <a:r>
              <a:rPr lang="en-US" altLang="ja-JP" sz="1300" dirty="0"/>
              <a:t>.</a:t>
            </a:r>
            <a:endParaRPr lang="en-US" altLang="ja-JP" dirty="0"/>
          </a:p>
          <a:p>
            <a:endParaRPr lang="en-US" altLang="ja-JP" dirty="0"/>
          </a:p>
          <a:p>
            <a:r>
              <a:rPr lang="ja-JP" altLang="en-US" b="1" dirty="0">
                <a:solidFill>
                  <a:schemeClr val="tx2"/>
                </a:solidFill>
              </a:rPr>
              <a:t>計算方法</a:t>
            </a:r>
            <a:endParaRPr lang="en-US" altLang="ja-JP" b="1" dirty="0">
              <a:solidFill>
                <a:schemeClr val="tx2"/>
              </a:solidFill>
            </a:endParaRPr>
          </a:p>
          <a:p>
            <a:pPr marL="971550" lvl="1" indent="-285750">
              <a:buFont typeface="Arial" panose="020B0604020202020204" pitchFamily="34" charset="0"/>
              <a:buChar char="•"/>
            </a:pPr>
            <a:r>
              <a:rPr lang="ja-JP" altLang="en-US" dirty="0"/>
              <a:t>吸収スペクトル：</a:t>
            </a:r>
            <a:r>
              <a:rPr lang="ja-JP" altLang="en-US" sz="1300" dirty="0"/>
              <a:t>基底状態で構造最適化 → 基底状態と励起状態のエネルギー差を計算</a:t>
            </a:r>
            <a:endParaRPr lang="en-US" altLang="ja-JP" sz="1300" dirty="0"/>
          </a:p>
          <a:p>
            <a:pPr marL="971550" lvl="1" indent="-285750">
              <a:buFont typeface="Arial" panose="020B0604020202020204" pitchFamily="34" charset="0"/>
              <a:buChar char="•"/>
            </a:pPr>
            <a:r>
              <a:rPr lang="ja-JP" altLang="en-US" dirty="0"/>
              <a:t>蛍光スペクトル：</a:t>
            </a:r>
            <a:r>
              <a:rPr lang="ja-JP" altLang="en-US" sz="1300" dirty="0"/>
              <a:t>励起状態で構造最適化 → 基底状態と励起状態のエネルギー差を計算</a:t>
            </a:r>
            <a:endParaRPr lang="en-US" altLang="ja-JP" sz="1300" dirty="0"/>
          </a:p>
          <a:p>
            <a:pPr algn="ctr"/>
            <a:br>
              <a:rPr lang="en-US" altLang="ja-JP" dirty="0"/>
            </a:br>
            <a:r>
              <a:rPr lang="ja-JP" altLang="en-US" b="1" dirty="0">
                <a:solidFill>
                  <a:schemeClr val="accent4"/>
                </a:solidFill>
              </a:rPr>
              <a:t>分子の場合は構造最適化を行ってからでなければならない（</a:t>
            </a:r>
            <a:r>
              <a:rPr lang="en-US" altLang="ja-JP" b="1" dirty="0">
                <a:solidFill>
                  <a:schemeClr val="accent4"/>
                </a:solidFill>
              </a:rPr>
              <a:t>Franck–Condon</a:t>
            </a:r>
            <a:r>
              <a:rPr lang="ja-JP" altLang="en-US" b="1" dirty="0">
                <a:solidFill>
                  <a:schemeClr val="accent4"/>
                </a:solidFill>
              </a:rPr>
              <a:t>の原理で検索せよ）が</a:t>
            </a:r>
            <a:r>
              <a:rPr lang="en-US" altLang="ja-JP" b="1" dirty="0">
                <a:solidFill>
                  <a:schemeClr val="accent4"/>
                </a:solidFill>
              </a:rPr>
              <a:t>,</a:t>
            </a:r>
            <a:br>
              <a:rPr lang="en-US" altLang="ja-JP" b="1" dirty="0">
                <a:solidFill>
                  <a:schemeClr val="accent4"/>
                </a:solidFill>
              </a:rPr>
            </a:br>
            <a:r>
              <a:rPr lang="ja-JP" altLang="en-US" b="1" dirty="0">
                <a:solidFill>
                  <a:schemeClr val="accent4"/>
                </a:solidFill>
              </a:rPr>
              <a:t>原子の場合は構造最適化が必要ないため</a:t>
            </a:r>
            <a:r>
              <a:rPr lang="en-US" altLang="ja-JP" b="1" dirty="0">
                <a:solidFill>
                  <a:schemeClr val="accent4"/>
                </a:solidFill>
              </a:rPr>
              <a:t>, </a:t>
            </a:r>
            <a:r>
              <a:rPr lang="ja-JP" altLang="en-US" b="1" dirty="0">
                <a:solidFill>
                  <a:schemeClr val="accent4"/>
                </a:solidFill>
              </a:rPr>
              <a:t>まずは原子で練習していくことが教育的であると思われる</a:t>
            </a:r>
            <a:r>
              <a:rPr lang="en-US" altLang="ja-JP" b="1" dirty="0">
                <a:solidFill>
                  <a:schemeClr val="accent4"/>
                </a:solidFill>
              </a:rPr>
              <a:t>.</a:t>
            </a:r>
            <a:r>
              <a:rPr lang="ja-JP" altLang="en-US" b="1" dirty="0">
                <a:solidFill>
                  <a:schemeClr val="accent4"/>
                </a:solidFill>
              </a:rPr>
              <a:t> </a:t>
            </a:r>
            <a:endParaRPr lang="en-US" altLang="ja-JP" b="1" dirty="0">
              <a:solidFill>
                <a:schemeClr val="accent4"/>
              </a:solidFill>
            </a:endParaRPr>
          </a:p>
        </p:txBody>
      </p:sp>
      <p:sp>
        <p:nvSpPr>
          <p:cNvPr id="9" name="テキスト プレースホルダー 8">
            <a:extLst>
              <a:ext uri="{FF2B5EF4-FFF2-40B4-BE49-F238E27FC236}">
                <a16:creationId xmlns:a16="http://schemas.microsoft.com/office/drawing/2014/main" id="{ECA40A7E-CB11-43DC-4AE0-D66D32A678DF}"/>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70B7A593-19A5-AB89-D532-8851EEE4BC7D}"/>
              </a:ext>
            </a:extLst>
          </p:cNvPr>
          <p:cNvSpPr>
            <a:spLocks noGrp="1"/>
          </p:cNvSpPr>
          <p:nvPr>
            <p:ph type="sldNum" sz="quarter" idx="14"/>
          </p:nvPr>
        </p:nvSpPr>
        <p:spPr/>
        <p:txBody>
          <a:bodyPr/>
          <a:lstStyle/>
          <a:p>
            <a:fld id="{44CC7441-4F6D-4D99-AEAC-28C0433C7008}" type="slidenum">
              <a:rPr kumimoji="1" lang="ja-JP" altLang="en-US" smtClean="0"/>
              <a:pPr/>
              <a:t>94</a:t>
            </a:fld>
            <a:endParaRPr kumimoji="1" lang="ja-JP" altLang="en-US" dirty="0"/>
          </a:p>
        </p:txBody>
      </p:sp>
    </p:spTree>
    <p:extLst>
      <p:ext uri="{BB962C8B-B14F-4D97-AF65-F5344CB8AC3E}">
        <p14:creationId xmlns:p14="http://schemas.microsoft.com/office/powerpoint/2010/main" val="3522331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247-97AB-F6BD-1C88-3592A3AA1D21}"/>
            </a:ext>
          </a:extLst>
        </p:cNvPr>
        <p:cNvGrpSpPr/>
        <p:nvPr/>
      </p:nvGrpSpPr>
      <p:grpSpPr>
        <a:xfrm>
          <a:off x="0" y="0"/>
          <a:ext cx="0" cy="0"/>
          <a:chOff x="0" y="0"/>
          <a:chExt cx="0" cy="0"/>
        </a:xfrm>
      </p:grpSpPr>
      <p:pic>
        <p:nvPicPr>
          <p:cNvPr id="39" name="コンテンツ プレースホルダー 38">
            <a:extLst>
              <a:ext uri="{FF2B5EF4-FFF2-40B4-BE49-F238E27FC236}">
                <a16:creationId xmlns:a16="http://schemas.microsoft.com/office/drawing/2014/main" id="{6A365307-6BFC-B765-12DA-FF400D9C4E8C}"/>
              </a:ext>
            </a:extLst>
          </p:cNvPr>
          <p:cNvPicPr>
            <a:picLocks noGrp="1" noChangeAspect="1"/>
          </p:cNvPicPr>
          <p:nvPr>
            <p:ph idx="18"/>
          </p:nvPr>
        </p:nvPicPr>
        <p:blipFill>
          <a:blip r:embed="rId2"/>
          <a:stretch>
            <a:fillRect/>
          </a:stretch>
        </p:blipFill>
        <p:spPr>
          <a:xfrm>
            <a:off x="5940425" y="2997362"/>
            <a:ext cx="2735263" cy="1439612"/>
          </a:xfrm>
        </p:spPr>
      </p:pic>
      <p:pic>
        <p:nvPicPr>
          <p:cNvPr id="33" name="コンテンツ プレースホルダー 21" descr="グラフィカル ユーザー インターフェイス, テキスト, アプリケーション, メール&#10;&#10;自動的に生成された説明">
            <a:extLst>
              <a:ext uri="{FF2B5EF4-FFF2-40B4-BE49-F238E27FC236}">
                <a16:creationId xmlns:a16="http://schemas.microsoft.com/office/drawing/2014/main" id="{7D9A09F1-95D8-0FCC-2421-8472F3462630}"/>
              </a:ext>
            </a:extLst>
          </p:cNvPr>
          <p:cNvPicPr>
            <a:picLocks noGrp="1" noChangeAspect="1"/>
          </p:cNvPicPr>
          <p:nvPr>
            <p:ph idx="16"/>
          </p:nvPr>
        </p:nvPicPr>
        <p:blipFill>
          <a:blip r:embed="rId3"/>
          <a:stretch>
            <a:fillRect/>
          </a:stretch>
        </p:blipFill>
        <p:spPr>
          <a:xfrm>
            <a:off x="700368" y="2852774"/>
            <a:ext cx="2271152" cy="1728788"/>
          </a:xfrm>
        </p:spPr>
      </p:pic>
      <p:pic>
        <p:nvPicPr>
          <p:cNvPr id="37" name="コンテンツ プレースホルダー 8" descr="グラフ, バブル チャート&#10;&#10;自動的に生成された説明">
            <a:extLst>
              <a:ext uri="{FF2B5EF4-FFF2-40B4-BE49-F238E27FC236}">
                <a16:creationId xmlns:a16="http://schemas.microsoft.com/office/drawing/2014/main" id="{AD55DD4F-1C48-5366-AC11-6E1250057B5E}"/>
              </a:ext>
            </a:extLst>
          </p:cNvPr>
          <p:cNvPicPr>
            <a:picLocks noGrp="1" noChangeAspect="1"/>
          </p:cNvPicPr>
          <p:nvPr>
            <p:ph idx="17"/>
          </p:nvPr>
        </p:nvPicPr>
        <p:blipFill>
          <a:blip r:embed="rId4"/>
          <a:stretch>
            <a:fillRect/>
          </a:stretch>
        </p:blipFill>
        <p:spPr>
          <a:xfrm>
            <a:off x="3306910" y="2852774"/>
            <a:ext cx="2530179" cy="1728788"/>
          </a:xfrm>
        </p:spPr>
      </p:pic>
      <p:pic>
        <p:nvPicPr>
          <p:cNvPr id="17" name="コンテンツ プレースホルダー 15">
            <a:extLst>
              <a:ext uri="{FF2B5EF4-FFF2-40B4-BE49-F238E27FC236}">
                <a16:creationId xmlns:a16="http://schemas.microsoft.com/office/drawing/2014/main" id="{87165234-8192-B4A5-AE8B-A1549427D632}"/>
              </a:ext>
            </a:extLst>
          </p:cNvPr>
          <p:cNvPicPr>
            <a:picLocks noGrp="1" noChangeAspect="1"/>
          </p:cNvPicPr>
          <p:nvPr>
            <p:ph idx="1"/>
          </p:nvPr>
        </p:nvPicPr>
        <p:blipFill>
          <a:blip r:embed="rId5"/>
          <a:stretch>
            <a:fillRect/>
          </a:stretch>
        </p:blipFill>
        <p:spPr>
          <a:xfrm>
            <a:off x="468313" y="849745"/>
            <a:ext cx="2735262" cy="1715223"/>
          </a:xfrm>
        </p:spPr>
      </p:pic>
      <p:pic>
        <p:nvPicPr>
          <p:cNvPr id="36" name="コンテンツ プレースホルダー 17">
            <a:extLst>
              <a:ext uri="{FF2B5EF4-FFF2-40B4-BE49-F238E27FC236}">
                <a16:creationId xmlns:a16="http://schemas.microsoft.com/office/drawing/2014/main" id="{4827116C-12B7-3008-F834-98DC52EE7FD1}"/>
              </a:ext>
            </a:extLst>
          </p:cNvPr>
          <p:cNvPicPr>
            <a:picLocks noGrp="1" noChangeAspect="1"/>
          </p:cNvPicPr>
          <p:nvPr>
            <p:ph idx="14"/>
          </p:nvPr>
        </p:nvPicPr>
        <p:blipFill>
          <a:blip r:embed="rId6"/>
          <a:stretch>
            <a:fillRect/>
          </a:stretch>
        </p:blipFill>
        <p:spPr>
          <a:xfrm>
            <a:off x="3306911" y="842963"/>
            <a:ext cx="2530178" cy="1728787"/>
          </a:xfrm>
        </p:spPr>
      </p:pic>
      <p:sp>
        <p:nvSpPr>
          <p:cNvPr id="2" name="フッター プレースホルダー 1">
            <a:extLst>
              <a:ext uri="{FF2B5EF4-FFF2-40B4-BE49-F238E27FC236}">
                <a16:creationId xmlns:a16="http://schemas.microsoft.com/office/drawing/2014/main" id="{4FD703AF-969E-B68B-A7BD-B409DA4B0598}"/>
              </a:ext>
            </a:extLst>
          </p:cNvPr>
          <p:cNvSpPr>
            <a:spLocks noGrp="1"/>
          </p:cNvSpPr>
          <p:nvPr>
            <p:ph type="ftr" sz="quarter" idx="19"/>
          </p:nvPr>
        </p:nvSpPr>
        <p:spPr/>
        <p:txBody>
          <a:bodyPr/>
          <a:lstStyle/>
          <a:p>
            <a:r>
              <a:rPr lang="en-US" altLang="ja-JP"/>
              <a:t>© 2024 Shuhei Ohno</a:t>
            </a:r>
            <a:endParaRPr lang="en-US" altLang="ja-JP" dirty="0"/>
          </a:p>
        </p:txBody>
      </p:sp>
      <p:sp>
        <p:nvSpPr>
          <p:cNvPr id="6" name="タイトル 5">
            <a:extLst>
              <a:ext uri="{FF2B5EF4-FFF2-40B4-BE49-F238E27FC236}">
                <a16:creationId xmlns:a16="http://schemas.microsoft.com/office/drawing/2014/main" id="{CCAF4949-65F4-2268-66EF-6D2ED801EFFC}"/>
              </a:ext>
            </a:extLst>
          </p:cNvPr>
          <p:cNvSpPr>
            <a:spLocks noGrp="1"/>
          </p:cNvSpPr>
          <p:nvPr>
            <p:ph type="title"/>
          </p:nvPr>
        </p:nvSpPr>
        <p:spPr/>
        <p:txBody>
          <a:bodyPr/>
          <a:lstStyle/>
          <a:p>
            <a:r>
              <a:rPr kumimoji="1" lang="en-US" altLang="ja-JP" dirty="0"/>
              <a:t>UV-Vis</a:t>
            </a:r>
            <a:r>
              <a:rPr kumimoji="1" lang="ja-JP" altLang="en-US" dirty="0"/>
              <a:t>スペクトル</a:t>
            </a:r>
          </a:p>
        </p:txBody>
      </p:sp>
      <p:sp>
        <p:nvSpPr>
          <p:cNvPr id="7" name="スライド番号プレースホルダー 6">
            <a:extLst>
              <a:ext uri="{FF2B5EF4-FFF2-40B4-BE49-F238E27FC236}">
                <a16:creationId xmlns:a16="http://schemas.microsoft.com/office/drawing/2014/main" id="{97637495-C0D4-2D8F-3E8E-5FA75E2E6AA2}"/>
              </a:ext>
            </a:extLst>
          </p:cNvPr>
          <p:cNvSpPr>
            <a:spLocks noGrp="1"/>
          </p:cNvSpPr>
          <p:nvPr>
            <p:ph type="sldNum" sz="quarter" idx="12"/>
          </p:nvPr>
        </p:nvSpPr>
        <p:spPr/>
        <p:txBody>
          <a:bodyPr/>
          <a:lstStyle/>
          <a:p>
            <a:fld id="{44CC7441-4F6D-4D99-AEAC-28C0433C7008}" type="slidenum">
              <a:rPr kumimoji="1" lang="ja-JP" altLang="en-US" smtClean="0"/>
              <a:pPr/>
              <a:t>95</a:t>
            </a:fld>
            <a:endParaRPr kumimoji="1" lang="ja-JP" altLang="en-US" dirty="0"/>
          </a:p>
        </p:txBody>
      </p:sp>
      <p:sp>
        <p:nvSpPr>
          <p:cNvPr id="8" name="テキスト プレースホルダー 7">
            <a:extLst>
              <a:ext uri="{FF2B5EF4-FFF2-40B4-BE49-F238E27FC236}">
                <a16:creationId xmlns:a16="http://schemas.microsoft.com/office/drawing/2014/main" id="{C0ABD82F-E1C7-9015-D620-C88B4ECAFC9D}"/>
              </a:ext>
            </a:extLst>
          </p:cNvPr>
          <p:cNvSpPr>
            <a:spLocks noGrp="1"/>
          </p:cNvSpPr>
          <p:nvPr>
            <p:ph type="body" sz="quarter" idx="13"/>
          </p:nvPr>
        </p:nvSpPr>
        <p:spPr/>
        <p:txBody>
          <a:bodyPr/>
          <a:lstStyle/>
          <a:p>
            <a:r>
              <a:rPr lang="en-US" altLang="zh-CN" dirty="0"/>
              <a:t>[1] </a:t>
            </a:r>
            <a:r>
              <a:rPr lang="zh-CN" altLang="en-US" dirty="0"/>
              <a:t>森北出版「化学辞典（第</a:t>
            </a:r>
            <a:r>
              <a:rPr lang="en-US" altLang="zh-CN" dirty="0"/>
              <a:t>2</a:t>
            </a:r>
            <a:r>
              <a:rPr lang="zh-CN" altLang="en-US" dirty="0"/>
              <a:t>版）「炎色反応」</a:t>
            </a:r>
            <a:endParaRPr lang="ja-JP" altLang="en-US" dirty="0"/>
          </a:p>
        </p:txBody>
      </p:sp>
      <p:pic>
        <p:nvPicPr>
          <p:cNvPr id="20" name="コンテンツ プレースホルダー 19">
            <a:extLst>
              <a:ext uri="{FF2B5EF4-FFF2-40B4-BE49-F238E27FC236}">
                <a16:creationId xmlns:a16="http://schemas.microsoft.com/office/drawing/2014/main" id="{0E690436-EEAE-A410-9465-13987E947368}"/>
              </a:ext>
            </a:extLst>
          </p:cNvPr>
          <p:cNvPicPr>
            <a:picLocks noGrp="1" noChangeAspect="1"/>
          </p:cNvPicPr>
          <p:nvPr>
            <p:ph idx="15"/>
          </p:nvPr>
        </p:nvPicPr>
        <p:blipFill>
          <a:blip r:embed="rId7"/>
          <a:stretch>
            <a:fillRect/>
          </a:stretch>
        </p:blipFill>
        <p:spPr>
          <a:xfrm>
            <a:off x="6172481" y="842963"/>
            <a:ext cx="2271151" cy="1728787"/>
          </a:xfrm>
        </p:spPr>
      </p:pic>
      <p:pic>
        <p:nvPicPr>
          <p:cNvPr id="23" name="グラフィックス 22" descr="カーソル 単色塗りつぶし">
            <a:extLst>
              <a:ext uri="{FF2B5EF4-FFF2-40B4-BE49-F238E27FC236}">
                <a16:creationId xmlns:a16="http://schemas.microsoft.com/office/drawing/2014/main" id="{6F6012BE-B8BE-4DA8-FC2E-411325AB2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61" y="2124895"/>
            <a:ext cx="415274" cy="415274"/>
          </a:xfrm>
          <a:prstGeom prst="rect">
            <a:avLst/>
          </a:prstGeom>
        </p:spPr>
      </p:pic>
      <p:pic>
        <p:nvPicPr>
          <p:cNvPr id="24" name="グラフィックス 23" descr="カーソル 単色塗りつぶし">
            <a:extLst>
              <a:ext uri="{FF2B5EF4-FFF2-40B4-BE49-F238E27FC236}">
                <a16:creationId xmlns:a16="http://schemas.microsoft.com/office/drawing/2014/main" id="{8911C5D6-6C03-74A4-B6B0-7B4CFF63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54" y="1167240"/>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9A4C0AE-DECB-02CE-3462-11BB3F8D5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40" y="1533595"/>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3D71FD5B-A117-232A-8CF5-68CA728FB1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672" y="1312237"/>
            <a:ext cx="415274" cy="415274"/>
          </a:xfrm>
          <a:prstGeom prst="rect">
            <a:avLst/>
          </a:prstGeom>
        </p:spPr>
      </p:pic>
      <p:pic>
        <p:nvPicPr>
          <p:cNvPr id="27" name="グラフィックス 26" descr="カーソル 単色塗りつぶし">
            <a:extLst>
              <a:ext uri="{FF2B5EF4-FFF2-40B4-BE49-F238E27FC236}">
                <a16:creationId xmlns:a16="http://schemas.microsoft.com/office/drawing/2014/main" id="{469F2CAC-6C94-DF82-A4BB-728D1B8707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6378" y="1685419"/>
            <a:ext cx="415274" cy="415274"/>
          </a:xfrm>
          <a:prstGeom prst="rect">
            <a:avLst/>
          </a:prstGeom>
        </p:spPr>
      </p:pic>
      <p:pic>
        <p:nvPicPr>
          <p:cNvPr id="28" name="グラフィックス 27" descr="カーソル 単色塗りつぶし">
            <a:extLst>
              <a:ext uri="{FF2B5EF4-FFF2-40B4-BE49-F238E27FC236}">
                <a16:creationId xmlns:a16="http://schemas.microsoft.com/office/drawing/2014/main" id="{B08A9E1F-AAF0-04AF-A617-5A340E247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994" y="3188680"/>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89D2301D-2070-27C5-F31B-DC1E68EC1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8634" y="1324467"/>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C28BCDFE-CBB4-A07E-54E7-6BA1D103D7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576" y="1258265"/>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1F147BCF-2C5B-B713-2A58-E9D250772B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0908" y="1324467"/>
            <a:ext cx="415274" cy="415274"/>
          </a:xfrm>
          <a:prstGeom prst="rect">
            <a:avLst/>
          </a:prstGeom>
        </p:spPr>
      </p:pic>
      <p:sp>
        <p:nvSpPr>
          <p:cNvPr id="32" name="テキスト ボックス 31">
            <a:extLst>
              <a:ext uri="{FF2B5EF4-FFF2-40B4-BE49-F238E27FC236}">
                <a16:creationId xmlns:a16="http://schemas.microsoft.com/office/drawing/2014/main" id="{A41DEA45-5B70-CB92-7CFC-8B6D20A62006}"/>
              </a:ext>
            </a:extLst>
          </p:cNvPr>
          <p:cNvSpPr txBox="1"/>
          <p:nvPr/>
        </p:nvSpPr>
        <p:spPr>
          <a:xfrm>
            <a:off x="641328" y="3549407"/>
            <a:ext cx="2624165" cy="492443"/>
          </a:xfrm>
          <a:prstGeom prst="rect">
            <a:avLst/>
          </a:prstGeom>
          <a:noFill/>
        </p:spPr>
        <p:txBody>
          <a:bodyPr wrap="square">
            <a:spAutoFit/>
          </a:bodyPr>
          <a:lstStyle/>
          <a:p>
            <a:r>
              <a:rPr kumimoji="1" lang="ja-JP" altLang="en-US" sz="1300" b="1" dirty="0">
                <a:solidFill>
                  <a:schemeClr val="accent4"/>
                </a:solidFill>
              </a:rPr>
              <a:t>単原子の場合は</a:t>
            </a:r>
            <a:r>
              <a:rPr kumimoji="1" lang="en-US" altLang="ja-JP" sz="1300" b="1" dirty="0">
                <a:solidFill>
                  <a:schemeClr val="accent4"/>
                </a:solidFill>
              </a:rPr>
              <a:t>Energy</a:t>
            </a:r>
          </a:p>
          <a:p>
            <a:r>
              <a:rPr kumimoji="1" lang="en-US" altLang="ja-JP" sz="1300" b="1" dirty="0">
                <a:solidFill>
                  <a:schemeClr val="accent4"/>
                </a:solidFill>
              </a:rPr>
              <a:t>2</a:t>
            </a:r>
            <a:r>
              <a:rPr kumimoji="1" lang="ja-JP" altLang="en-US" sz="1300" b="1" dirty="0">
                <a:solidFill>
                  <a:schemeClr val="accent4"/>
                </a:solidFill>
              </a:rPr>
              <a:t>原子以上の場合は</a:t>
            </a:r>
            <a:r>
              <a:rPr kumimoji="1" lang="en-US" altLang="ja-JP" sz="1300" b="1" dirty="0" err="1">
                <a:solidFill>
                  <a:schemeClr val="accent4"/>
                </a:solidFill>
              </a:rPr>
              <a:t>Opt+Freq</a:t>
            </a:r>
            <a:endParaRPr kumimoji="1" lang="ja-JP" altLang="en-US" sz="1300" b="1" dirty="0">
              <a:solidFill>
                <a:schemeClr val="accent4"/>
              </a:solidFill>
            </a:endParaRPr>
          </a:p>
        </p:txBody>
      </p:sp>
      <p:sp>
        <p:nvSpPr>
          <p:cNvPr id="40" name="テキスト ボックス 39">
            <a:extLst>
              <a:ext uri="{FF2B5EF4-FFF2-40B4-BE49-F238E27FC236}">
                <a16:creationId xmlns:a16="http://schemas.microsoft.com/office/drawing/2014/main" id="{80C3F7DF-740E-1221-78D7-0CEDC5F13860}"/>
              </a:ext>
            </a:extLst>
          </p:cNvPr>
          <p:cNvSpPr txBox="1"/>
          <p:nvPr/>
        </p:nvSpPr>
        <p:spPr>
          <a:xfrm>
            <a:off x="6172479" y="1832612"/>
            <a:ext cx="2271153" cy="292388"/>
          </a:xfrm>
          <a:prstGeom prst="rect">
            <a:avLst/>
          </a:prstGeom>
          <a:noFill/>
        </p:spPr>
        <p:txBody>
          <a:bodyPr wrap="square">
            <a:spAutoFit/>
          </a:bodyPr>
          <a:lstStyle/>
          <a:p>
            <a:r>
              <a:rPr kumimoji="1" lang="en-US" altLang="ja-JP" sz="1300" b="1" dirty="0">
                <a:solidFill>
                  <a:schemeClr val="accent4"/>
                </a:solidFill>
              </a:rPr>
              <a:t>CIS/6-311G(3d2f,3p2d)</a:t>
            </a:r>
            <a:endParaRPr kumimoji="1" lang="ja-JP" altLang="en-US" sz="1300" b="1" dirty="0">
              <a:solidFill>
                <a:schemeClr val="accent4"/>
              </a:solidFill>
            </a:endParaRPr>
          </a:p>
        </p:txBody>
      </p:sp>
      <p:pic>
        <p:nvPicPr>
          <p:cNvPr id="41" name="グラフィックス 40" descr="カーソル 単色塗りつぶし">
            <a:extLst>
              <a:ext uri="{FF2B5EF4-FFF2-40B4-BE49-F238E27FC236}">
                <a16:creationId xmlns:a16="http://schemas.microsoft.com/office/drawing/2014/main" id="{5DC7936D-00FA-1CF3-7505-5421DB8ADF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7257" y="4063282"/>
            <a:ext cx="415274" cy="415274"/>
          </a:xfrm>
          <a:prstGeom prst="rect">
            <a:avLst/>
          </a:prstGeom>
        </p:spPr>
      </p:pic>
      <p:sp>
        <p:nvSpPr>
          <p:cNvPr id="42" name="テキスト ボックス 41">
            <a:extLst>
              <a:ext uri="{FF2B5EF4-FFF2-40B4-BE49-F238E27FC236}">
                <a16:creationId xmlns:a16="http://schemas.microsoft.com/office/drawing/2014/main" id="{35FAAC3B-CDF4-C53C-2D48-C1D43F486EBB}"/>
              </a:ext>
            </a:extLst>
          </p:cNvPr>
          <p:cNvSpPr txBox="1"/>
          <p:nvPr/>
        </p:nvSpPr>
        <p:spPr>
          <a:xfrm>
            <a:off x="4160089" y="1082489"/>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3" name="テキスト ボックス 42">
            <a:extLst>
              <a:ext uri="{FF2B5EF4-FFF2-40B4-BE49-F238E27FC236}">
                <a16:creationId xmlns:a16="http://schemas.microsoft.com/office/drawing/2014/main" id="{0E9C3E44-2B22-7EC2-82C3-A2B1BE9D585E}"/>
              </a:ext>
            </a:extLst>
          </p:cNvPr>
          <p:cNvSpPr txBox="1"/>
          <p:nvPr/>
        </p:nvSpPr>
        <p:spPr>
          <a:xfrm>
            <a:off x="3265493" y="2711950"/>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4" name="テキスト ボックス 43">
            <a:extLst>
              <a:ext uri="{FF2B5EF4-FFF2-40B4-BE49-F238E27FC236}">
                <a16:creationId xmlns:a16="http://schemas.microsoft.com/office/drawing/2014/main" id="{70C3FBA8-59AA-B1B4-B9EC-39F9A12A7567}"/>
              </a:ext>
            </a:extLst>
          </p:cNvPr>
          <p:cNvSpPr txBox="1"/>
          <p:nvPr/>
        </p:nvSpPr>
        <p:spPr>
          <a:xfrm>
            <a:off x="6372223" y="4508168"/>
            <a:ext cx="1871663" cy="292388"/>
          </a:xfrm>
          <a:prstGeom prst="rect">
            <a:avLst/>
          </a:prstGeom>
          <a:noFill/>
        </p:spPr>
        <p:txBody>
          <a:bodyPr wrap="square">
            <a:spAutoFit/>
          </a:bodyPr>
          <a:lstStyle/>
          <a:p>
            <a:pPr algn="ctr"/>
            <a:r>
              <a:rPr kumimoji="1" lang="ja-JP" altLang="en-US" sz="1300" b="1" dirty="0">
                <a:solidFill>
                  <a:schemeClr val="accent4"/>
                </a:solidFill>
              </a:rPr>
              <a:t>実験値は</a:t>
            </a:r>
            <a:r>
              <a:rPr kumimoji="1" lang="en-US" altLang="ja-JP" sz="1300" b="1" dirty="0">
                <a:solidFill>
                  <a:schemeClr val="accent4"/>
                </a:solidFill>
              </a:rPr>
              <a:t>670.8nm[1]</a:t>
            </a:r>
          </a:p>
        </p:txBody>
      </p:sp>
    </p:spTree>
    <p:extLst>
      <p:ext uri="{BB962C8B-B14F-4D97-AF65-F5344CB8AC3E}">
        <p14:creationId xmlns:p14="http://schemas.microsoft.com/office/powerpoint/2010/main" val="371860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P spid="42" grpId="0"/>
      <p:bldP spid="43" grpId="0"/>
      <p:bldP spid="4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7C45F88-6BB9-C686-6DCE-09B44021B1E3}"/>
              </a:ext>
            </a:extLst>
          </p:cNvPr>
          <p:cNvSpPr>
            <a:spLocks noGrp="1"/>
          </p:cNvSpPr>
          <p:nvPr>
            <p:ph idx="1"/>
          </p:nvPr>
        </p:nvSpPr>
        <p:spPr>
          <a:xfrm>
            <a:off x="468000" y="843750"/>
            <a:ext cx="2736000" cy="1056302"/>
          </a:xfrm>
        </p:spPr>
        <p:txBody>
          <a:bodyPr/>
          <a:lstStyle/>
          <a:p>
            <a:r>
              <a:rPr kumimoji="1" lang="en-US" altLang="ja-JP" dirty="0"/>
              <a:t>CIS</a:t>
            </a:r>
            <a:r>
              <a:rPr kumimoji="1" lang="ja-JP" altLang="en-US" dirty="0"/>
              <a:t>法によってリチウムの炎色反応を計算することができた</a:t>
            </a:r>
            <a:r>
              <a:rPr kumimoji="1" lang="en-US" altLang="ja-JP" dirty="0"/>
              <a:t>. </a:t>
            </a:r>
            <a:r>
              <a:rPr kumimoji="1" lang="ja-JP" altLang="en-US" dirty="0"/>
              <a:t>これを参考にしてナトリウムの波長についても計算せよ</a:t>
            </a:r>
            <a:r>
              <a:rPr kumimoji="1" lang="en-US" altLang="ja-JP" dirty="0"/>
              <a:t>.</a:t>
            </a:r>
            <a:endParaRPr kumimoji="1" lang="ja-JP" altLang="en-US" dirty="0"/>
          </a:p>
        </p:txBody>
      </p:sp>
      <p:sp>
        <p:nvSpPr>
          <p:cNvPr id="8" name="テキスト プレースホルダー 7">
            <a:extLst>
              <a:ext uri="{FF2B5EF4-FFF2-40B4-BE49-F238E27FC236}">
                <a16:creationId xmlns:a16="http://schemas.microsoft.com/office/drawing/2014/main" id="{C18944DE-358F-DF95-4AE1-9F16E66BAF46}"/>
              </a:ext>
            </a:extLst>
          </p:cNvPr>
          <p:cNvSpPr>
            <a:spLocks noGrp="1"/>
          </p:cNvSpPr>
          <p:nvPr>
            <p:ph type="body" sz="quarter" idx="13"/>
          </p:nvPr>
        </p:nvSpPr>
        <p:spPr/>
        <p:txBody>
          <a:bodyPr/>
          <a:lstStyle/>
          <a:p>
            <a:r>
              <a:rPr lang="zh-CN" altLang="en-US" dirty="0"/>
              <a:t>森北出版「化学辞典（第</a:t>
            </a:r>
            <a:r>
              <a:rPr lang="en-US" altLang="zh-CN" dirty="0"/>
              <a:t>2</a:t>
            </a:r>
            <a:r>
              <a:rPr lang="zh-CN" altLang="en-US" dirty="0"/>
              <a:t>版）「炎色反応」</a:t>
            </a:r>
            <a:endParaRPr lang="ja-JP" altLang="en-US" dirty="0"/>
          </a:p>
        </p:txBody>
      </p:sp>
      <p:sp>
        <p:nvSpPr>
          <p:cNvPr id="6" name="タイトル 5">
            <a:extLst>
              <a:ext uri="{FF2B5EF4-FFF2-40B4-BE49-F238E27FC236}">
                <a16:creationId xmlns:a16="http://schemas.microsoft.com/office/drawing/2014/main" id="{DF7B8D5C-BB1F-321A-96CB-719A2974B979}"/>
              </a:ext>
            </a:extLst>
          </p:cNvPr>
          <p:cNvSpPr>
            <a:spLocks noGrp="1"/>
          </p:cNvSpPr>
          <p:nvPr>
            <p:ph type="title"/>
          </p:nvPr>
        </p:nvSpPr>
        <p:spPr/>
        <p:txBody>
          <a:bodyPr/>
          <a:lstStyle/>
          <a:p>
            <a:r>
              <a:rPr kumimoji="1" lang="ja-JP" altLang="en-US" dirty="0"/>
              <a:t>演習：炎色反応</a:t>
            </a:r>
          </a:p>
        </p:txBody>
      </p:sp>
      <p:sp>
        <p:nvSpPr>
          <p:cNvPr id="7" name="スライド番号プレースホルダー 6">
            <a:extLst>
              <a:ext uri="{FF2B5EF4-FFF2-40B4-BE49-F238E27FC236}">
                <a16:creationId xmlns:a16="http://schemas.microsoft.com/office/drawing/2014/main" id="{8213C877-3D3E-8C1F-9704-75D05064160D}"/>
              </a:ext>
            </a:extLst>
          </p:cNvPr>
          <p:cNvSpPr>
            <a:spLocks noGrp="1"/>
          </p:cNvSpPr>
          <p:nvPr>
            <p:ph type="sldNum" sz="quarter" idx="15"/>
          </p:nvPr>
        </p:nvSpPr>
        <p:spPr/>
        <p:txBody>
          <a:bodyPr/>
          <a:lstStyle/>
          <a:p>
            <a:fld id="{44CC7441-4F6D-4D99-AEAC-28C0433C7008}" type="slidenum">
              <a:rPr kumimoji="1" lang="ja-JP" altLang="en-US" smtClean="0"/>
              <a:pPr/>
              <a:t>96</a:t>
            </a:fld>
            <a:endParaRPr kumimoji="1" lang="ja-JP" altLang="en-US" dirty="0"/>
          </a:p>
        </p:txBody>
      </p:sp>
      <p:sp>
        <p:nvSpPr>
          <p:cNvPr id="33" name="コンテンツ プレースホルダー 32">
            <a:extLst>
              <a:ext uri="{FF2B5EF4-FFF2-40B4-BE49-F238E27FC236}">
                <a16:creationId xmlns:a16="http://schemas.microsoft.com/office/drawing/2014/main" id="{1FF8DCBC-2B17-BD60-ABDF-2FB237452D1E}"/>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lang="ja-JP" altLang="en-US" dirty="0"/>
          </a:p>
        </p:txBody>
      </p:sp>
    </p:spTree>
    <p:extLst>
      <p:ext uri="{BB962C8B-B14F-4D97-AF65-F5344CB8AC3E}">
        <p14:creationId xmlns:p14="http://schemas.microsoft.com/office/powerpoint/2010/main" val="35848972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522250812"/>
              </p:ext>
            </p:extLst>
          </p:nvPr>
        </p:nvGraphicFramePr>
        <p:xfrm>
          <a:off x="468313" y="842963"/>
          <a:ext cx="2735262" cy="338328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b="0" dirty="0">
                          <a:solidFill>
                            <a:schemeClr val="tx1"/>
                          </a:solidFill>
                        </a:rPr>
                        <a:t>CIS</a:t>
                      </a:r>
                      <a:r>
                        <a:rPr kumimoji="1" lang="ja-JP" altLang="en-US" sz="1400" b="0" dirty="0">
                          <a:solidFill>
                            <a:schemeClr val="tx1"/>
                          </a:solidFill>
                        </a:rPr>
                        <a:t>の基底状態は</a:t>
                      </a:r>
                      <a:r>
                        <a:rPr kumimoji="1" lang="en-US" altLang="ja-JP" sz="1400" b="0" dirty="0">
                          <a:solidFill>
                            <a:schemeClr val="tx1"/>
                          </a:solidFill>
                        </a:rPr>
                        <a:t>HF</a:t>
                      </a:r>
                      <a:r>
                        <a:rPr kumimoji="1" lang="ja-JP" altLang="en-US" sz="1400" b="0" dirty="0">
                          <a:solidFill>
                            <a:schemeClr val="tx1"/>
                          </a:solidFill>
                        </a:rPr>
                        <a:t>と変わらない </a:t>
                      </a:r>
                      <a:r>
                        <a:rPr kumimoji="1" lang="en-US" altLang="ja-JP" sz="1400" b="0" dirty="0">
                          <a:solidFill>
                            <a:schemeClr val="tx1"/>
                          </a:solidFill>
                        </a:rPr>
                        <a:t>(</a:t>
                      </a:r>
                      <a:r>
                        <a:rPr kumimoji="1" lang="ja-JP" altLang="en-US" sz="1400" b="0" dirty="0">
                          <a:solidFill>
                            <a:schemeClr val="tx1"/>
                          </a:solidFill>
                        </a:rPr>
                        <a:t>詳細は</a:t>
                      </a:r>
                      <a:r>
                        <a:rPr lang="en-US" altLang="ja-JP" sz="1400" dirty="0"/>
                        <a:t>Brillouin</a:t>
                      </a:r>
                      <a:r>
                        <a:rPr lang="ja-JP" altLang="en-US" sz="1400" dirty="0"/>
                        <a:t>の定理</a:t>
                      </a:r>
                      <a:r>
                        <a:rPr lang="en-US" altLang="ja-JP" sz="1400" dirty="0"/>
                        <a:t>) </a:t>
                      </a:r>
                      <a:r>
                        <a:rPr lang="ja-JP" altLang="en-US" sz="1400" dirty="0"/>
                        <a:t>が</a:t>
                      </a:r>
                      <a:r>
                        <a:rPr lang="en-US" altLang="ja-JP" sz="1400" dirty="0"/>
                        <a:t>, </a:t>
                      </a:r>
                      <a:r>
                        <a:rPr kumimoji="1" lang="ja-JP" altLang="en-US" sz="1400" b="0" dirty="0">
                          <a:solidFill>
                            <a:schemeClr val="tx1"/>
                          </a:solidFill>
                        </a:rPr>
                        <a:t>励起状態が計算できる</a:t>
                      </a:r>
                      <a:r>
                        <a:rPr kumimoji="1" lang="en-US" altLang="ja-JP" sz="1400" b="0" dirty="0">
                          <a:solidFill>
                            <a:schemeClr val="tx1"/>
                          </a:solidFill>
                        </a:rPr>
                        <a:t>.</a:t>
                      </a:r>
                    </a:p>
                    <a:p>
                      <a:endParaRPr kumimoji="1" lang="en-US" altLang="ja-JP" sz="1400" b="0" dirty="0">
                        <a:solidFill>
                          <a:schemeClr val="tx2"/>
                        </a:solidFill>
                      </a:endParaRPr>
                    </a:p>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CIS/aug-cc-pVTZ Units=AU</a:t>
                      </a:r>
                    </a:p>
                    <a:p>
                      <a:endParaRPr kumimoji="1" lang="pt-BR" altLang="ja-JP" sz="1400" dirty="0"/>
                    </a:p>
                    <a:p>
                      <a:r>
                        <a:rPr kumimoji="1" lang="pt-BR" altLang="ja-JP" sz="1400" dirty="0"/>
                        <a:t>H2+ CIS</a:t>
                      </a:r>
                    </a:p>
                    <a:p>
                      <a:endParaRPr kumimoji="1" lang="pt-BR" altLang="ja-JP" sz="1400" dirty="0"/>
                    </a:p>
                    <a:p>
                      <a:r>
                        <a:rPr kumimoji="1" lang="pt-BR" altLang="ja-JP" sz="1400" dirty="0"/>
                        <a:t>1 2</a:t>
                      </a:r>
                    </a:p>
                    <a:p>
                      <a:r>
                        <a:rPr kumimoji="1" lang="pt-BR" altLang="ja-JP" sz="1400" dirty="0"/>
                        <a:t>H 0.0 0.0 0.0</a:t>
                      </a:r>
                    </a:p>
                    <a:p>
                      <a:r>
                        <a:rPr kumimoji="1" lang="pt-BR" altLang="ja-JP" sz="1400" dirty="0"/>
                        <a:t>H 0.0 0.0 </a:t>
                      </a:r>
                      <a:r>
                        <a:rPr kumimoji="1" lang="pt-BR" altLang="ja-JP" sz="1400" dirty="0">
                          <a:solidFill>
                            <a:schemeClr val="accent4"/>
                          </a:solidFill>
                        </a:rPr>
                        <a:t>1.4</a:t>
                      </a:r>
                    </a:p>
                    <a:p>
                      <a:endParaRPr kumimoji="1" lang="pt-BR" altLang="ja-JP" sz="1400" dirty="0"/>
                    </a:p>
                    <a:p>
                      <a:endParaRPr kumimoji="1" lang="pt-BR" altLang="ja-JP" sz="1400" dirty="0"/>
                    </a:p>
                    <a:p>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a:t>1.32, 1.34, 1.36, 1.38, 1.40</a:t>
            </a:r>
            <a:r>
              <a:rPr lang="ja-JP" altLang="en-US" dirty="0"/>
              <a:t>に変えて計算した</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p:pic>
        <p:nvPicPr>
          <p:cNvPr id="6" name="コンテンツ プレースホルダー 5">
            <a:extLst>
              <a:ext uri="{FF2B5EF4-FFF2-40B4-BE49-F238E27FC236}">
                <a16:creationId xmlns:a16="http://schemas.microsoft.com/office/drawing/2014/main" id="{EA1E8A46-27D5-8F04-E77A-11911B7CC94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en-US" altLang="ja-JP" dirty="0"/>
              <a:t>CIS</a:t>
            </a:r>
            <a:endParaRPr kumimoji="1"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97</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25FD2167-0CF4-546D-99E8-5EFB01D1BD1B}"/>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0407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2857755219"/>
              </p:ext>
            </p:extLst>
          </p:nvPr>
        </p:nvGraphicFramePr>
        <p:xfrm>
          <a:off x="468313" y="842963"/>
          <a:ext cx="2735262" cy="37947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0" dirty="0">
                          <a:solidFill>
                            <a:schemeClr val="tx2"/>
                          </a:solidFill>
                        </a:rPr>
                        <a:t>水素分子</a:t>
                      </a:r>
                      <a:r>
                        <a:rPr kumimoji="1" lang="en-US" altLang="ja-JP" sz="1400" b="0" dirty="0">
                          <a:solidFill>
                            <a:schemeClr val="tx2"/>
                          </a:solidFill>
                        </a:rPr>
                        <a:t>H</a:t>
                      </a:r>
                      <a:r>
                        <a:rPr kumimoji="1" lang="en-US" altLang="ja-JP" sz="1400" b="0" baseline="-25000" dirty="0">
                          <a:solidFill>
                            <a:schemeClr val="tx2"/>
                          </a:solidFill>
                        </a:rPr>
                        <a:t>2</a:t>
                      </a:r>
                      <a:r>
                        <a:rPr kumimoji="1" lang="ja-JP" altLang="en-US" sz="1400" b="0" dirty="0">
                          <a:solidFill>
                            <a:schemeClr val="tx2"/>
                          </a:solidFill>
                        </a:rPr>
                        <a:t>において</a:t>
                      </a:r>
                      <a:r>
                        <a:rPr kumimoji="1" lang="en-US" altLang="ja-JP" sz="1400" b="0" dirty="0">
                          <a:solidFill>
                            <a:schemeClr val="tx2"/>
                          </a:solidFill>
                        </a:rPr>
                        <a:t>HF, CIS</a:t>
                      </a:r>
                      <a:r>
                        <a:rPr kumimoji="1" lang="ja-JP" altLang="en-US" sz="1400" b="0" dirty="0">
                          <a:solidFill>
                            <a:schemeClr val="tx2"/>
                          </a:solidFill>
                        </a:rPr>
                        <a:t>それぞれで構造最適化し</a:t>
                      </a:r>
                      <a:r>
                        <a:rPr kumimoji="1" lang="en-US" altLang="ja-JP" sz="1400" b="0" dirty="0">
                          <a:solidFill>
                            <a:schemeClr val="tx2"/>
                          </a:solidFill>
                        </a:rPr>
                        <a:t>, </a:t>
                      </a:r>
                      <a:r>
                        <a:rPr kumimoji="1" lang="ja-JP" altLang="en-US" sz="1400" b="0" dirty="0">
                          <a:solidFill>
                            <a:schemeClr val="tx2"/>
                          </a:solidFill>
                        </a:rPr>
                        <a:t>吸光および蛍光波長を計算しなさい</a:t>
                      </a:r>
                      <a:r>
                        <a:rPr kumimoji="1" lang="en-US" altLang="ja-JP" sz="1400" b="0" dirty="0">
                          <a:solidFill>
                            <a:schemeClr val="tx2"/>
                          </a:solidFill>
                        </a:rPr>
                        <a:t>.</a:t>
                      </a:r>
                      <a:br>
                        <a:rPr kumimoji="1" lang="en-US" altLang="ja-JP" sz="1400" b="0" dirty="0">
                          <a:solidFill>
                            <a:schemeClr val="tx2"/>
                          </a:solidFill>
                        </a:rPr>
                      </a:br>
                      <a:endParaRPr kumimoji="1" lang="en-US" altLang="ja-JP" sz="1000" b="0" dirty="0">
                        <a:solidFill>
                          <a:schemeClr val="tx2"/>
                        </a:solidFill>
                      </a:endParaRPr>
                    </a:p>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950" dirty="0"/>
                        <a:t>%Chk=H2HFOPT</a:t>
                      </a:r>
                    </a:p>
                    <a:p>
                      <a:r>
                        <a:rPr kumimoji="1" lang="pt-BR" altLang="ja-JP" sz="950" dirty="0"/>
                        <a:t># HF/aug-cc-pVTZ opt</a:t>
                      </a:r>
                    </a:p>
                    <a:p>
                      <a:endParaRPr kumimoji="1" lang="pt-BR" altLang="ja-JP" sz="950" dirty="0"/>
                    </a:p>
                    <a:p>
                      <a:r>
                        <a:rPr kumimoji="1" lang="pt-BR" altLang="ja-JP" sz="950" dirty="0"/>
                        <a:t>HF to CIS</a:t>
                      </a:r>
                    </a:p>
                    <a:p>
                      <a:endParaRPr kumimoji="1" lang="pt-BR" altLang="ja-JP" sz="950" dirty="0"/>
                    </a:p>
                    <a:p>
                      <a:r>
                        <a:rPr kumimoji="1" lang="pt-BR" altLang="ja-JP" sz="950" dirty="0"/>
                        <a:t>0 1</a:t>
                      </a:r>
                    </a:p>
                    <a:p>
                      <a:r>
                        <a:rPr kumimoji="1" lang="pt-BR" altLang="ja-JP" sz="950" dirty="0"/>
                        <a:t>H 0.0 0.0 0.0</a:t>
                      </a:r>
                    </a:p>
                    <a:p>
                      <a:r>
                        <a:rPr kumimoji="1" lang="pt-BR" altLang="ja-JP" sz="950" dirty="0"/>
                        <a:t>H 0.0 0.0 2.0</a:t>
                      </a:r>
                    </a:p>
                    <a:p>
                      <a:endParaRPr kumimoji="1" lang="pt-BR" altLang="ja-JP" sz="950" dirty="0"/>
                    </a:p>
                    <a:p>
                      <a:r>
                        <a:rPr kumimoji="1" lang="pt-BR" altLang="ja-JP" sz="950" dirty="0"/>
                        <a:t>--Link1--</a:t>
                      </a:r>
                    </a:p>
                    <a:p>
                      <a:r>
                        <a:rPr kumimoji="1" lang="pt-BR" altLang="ja-JP" sz="950" dirty="0"/>
                        <a:t>%Chk=H2HFOPT</a:t>
                      </a:r>
                    </a:p>
                    <a:p>
                      <a:r>
                        <a:rPr kumimoji="1" lang="pt-BR" altLang="ja-JP" sz="950" dirty="0"/>
                        <a:t>%NoSave</a:t>
                      </a:r>
                    </a:p>
                    <a:p>
                      <a:r>
                        <a:rPr kumimoji="1" lang="pt-BR" altLang="ja-JP" sz="950" dirty="0"/>
                        <a:t># CIS/ChkBasis Geom=Check Guess=Read</a:t>
                      </a:r>
                    </a:p>
                    <a:p>
                      <a:endParaRPr kumimoji="1" lang="pt-BR" altLang="ja-JP" sz="950" dirty="0"/>
                    </a:p>
                    <a:p>
                      <a:r>
                        <a:rPr kumimoji="1" lang="pt-BR" altLang="ja-JP" sz="950" dirty="0"/>
                        <a:t>HF to CIS</a:t>
                      </a:r>
                    </a:p>
                    <a:p>
                      <a:endParaRPr kumimoji="1" lang="pt-BR" altLang="ja-JP" sz="950" dirty="0"/>
                    </a:p>
                    <a:p>
                      <a:r>
                        <a:rPr kumimoji="1" lang="pt-BR" altLang="ja-JP" sz="950" dirty="0"/>
                        <a:t>0 1</a:t>
                      </a:r>
                    </a:p>
                    <a:p>
                      <a:endParaRPr kumimoji="1" lang="pt-BR" altLang="ja-JP" sz="95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4" name="テキスト プレースホルダー 3">
            <a:extLst>
              <a:ext uri="{FF2B5EF4-FFF2-40B4-BE49-F238E27FC236}">
                <a16:creationId xmlns:a16="http://schemas.microsoft.com/office/drawing/2014/main" id="{11850244-7A9E-298E-EF10-83CD2C22CC7F}"/>
              </a:ext>
            </a:extLst>
          </p:cNvPr>
          <p:cNvSpPr>
            <a:spLocks noGrp="1"/>
          </p:cNvSpPr>
          <p:nvPr>
            <p:ph type="body" sz="quarter" idx="13"/>
          </p:nvPr>
        </p:nvSpPr>
        <p:spPr/>
        <p:txBody>
          <a:bodyPr/>
          <a:lstStyle/>
          <a:p>
            <a:endParaRPr lang="ja-JP" altLang="en-US"/>
          </a:p>
        </p:txBody>
      </p:sp>
      <p:pic>
        <p:nvPicPr>
          <p:cNvPr id="19" name="コンテンツ プレースホルダー 18">
            <a:extLst>
              <a:ext uri="{FF2B5EF4-FFF2-40B4-BE49-F238E27FC236}">
                <a16:creationId xmlns:a16="http://schemas.microsoft.com/office/drawing/2014/main" id="{1C6C061A-719E-809D-8BC6-A83CB8B7D765}"/>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ja-JP" altLang="en-US" dirty="0"/>
              <a:t>課題</a:t>
            </a:r>
            <a:endParaRPr kumimoji="1"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98</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graphicFrame>
        <p:nvGraphicFramePr>
          <p:cNvPr id="3" name="表 2">
            <a:extLst>
              <a:ext uri="{FF2B5EF4-FFF2-40B4-BE49-F238E27FC236}">
                <a16:creationId xmlns:a16="http://schemas.microsoft.com/office/drawing/2014/main" id="{0DFAB726-58E5-3851-AC05-A29797D21B48}"/>
              </a:ext>
            </a:extLst>
          </p:cNvPr>
          <p:cNvGraphicFramePr>
            <a:graphicFrameLocks noGrp="1"/>
          </p:cNvGraphicFramePr>
          <p:nvPr>
            <p:extLst>
              <p:ext uri="{D42A27DB-BD31-4B8C-83A1-F6EECF244321}">
                <p14:modId xmlns:p14="http://schemas.microsoft.com/office/powerpoint/2010/main" val="2486567"/>
              </p:ext>
            </p:extLst>
          </p:nvPr>
        </p:nvGraphicFramePr>
        <p:xfrm>
          <a:off x="1593266" y="3622231"/>
          <a:ext cx="2735262" cy="14649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1307337678"/>
                    </a:ext>
                  </a:extLst>
                </a:gridCol>
              </a:tblGrid>
              <a:tr h="360000">
                <a:tc>
                  <a:txBody>
                    <a:bodyPr/>
                    <a:lstStyle/>
                    <a:p>
                      <a:endParaRPr kumimoji="1" lang="ja-JP" altLang="en-US" sz="1400" b="1" dirty="0">
                        <a:solidFill>
                          <a:schemeClr val="tx2"/>
                        </a:solidFill>
                      </a:endParaRP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2096407704"/>
                  </a:ext>
                </a:extLst>
              </a:tr>
              <a:tr h="370840">
                <a:tc>
                  <a:txBody>
                    <a:bodyPr/>
                    <a:lstStyle/>
                    <a:p>
                      <a:r>
                        <a:rPr kumimoji="1" lang="pt-BR" altLang="ja-JP" sz="950" dirty="0"/>
                        <a:t># CIS/aug-cc-pVTZ opt</a:t>
                      </a:r>
                    </a:p>
                    <a:p>
                      <a:endParaRPr kumimoji="1" lang="pt-BR" altLang="ja-JP" sz="950" dirty="0"/>
                    </a:p>
                    <a:p>
                      <a:r>
                        <a:rPr kumimoji="1" lang="pt-BR" altLang="ja-JP" sz="950" dirty="0"/>
                        <a:t>CIS OPT</a:t>
                      </a:r>
                    </a:p>
                    <a:p>
                      <a:endParaRPr kumimoji="1" lang="pt-BR" altLang="ja-JP" sz="950" dirty="0"/>
                    </a:p>
                    <a:p>
                      <a:r>
                        <a:rPr kumimoji="1" lang="pt-BR" altLang="ja-JP" sz="950" dirty="0"/>
                        <a:t>0 1</a:t>
                      </a:r>
                    </a:p>
                    <a:p>
                      <a:r>
                        <a:rPr kumimoji="1" lang="pt-BR" altLang="ja-JP" sz="950" dirty="0"/>
                        <a:t>H 0.0 0.0 0.0</a:t>
                      </a:r>
                    </a:p>
                    <a:p>
                      <a:r>
                        <a:rPr kumimoji="1" lang="pt-BR" altLang="ja-JP" sz="950" dirty="0"/>
                        <a:t>H 0.0 0.0 2.0</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179439482"/>
                  </a:ext>
                </a:extLst>
              </a:tr>
            </a:tbl>
          </a:graphicData>
        </a:graphic>
      </p:graphicFrame>
      <p:sp>
        <p:nvSpPr>
          <p:cNvPr id="8" name="フッター プレースホルダー 7">
            <a:extLst>
              <a:ext uri="{FF2B5EF4-FFF2-40B4-BE49-F238E27FC236}">
                <a16:creationId xmlns:a16="http://schemas.microsoft.com/office/drawing/2014/main" id="{77D12D4B-E740-FBBC-2D85-8AE980ACAC4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1438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99520</TotalTime>
  <Words>21792</Words>
  <Application>Microsoft Office PowerPoint</Application>
  <PresentationFormat>画面に合わせる (16:9)</PresentationFormat>
  <Paragraphs>3260</Paragraphs>
  <Slides>122</Slides>
  <Notes>49</Notes>
  <HiddenSlides>1</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122</vt:i4>
      </vt:variant>
    </vt:vector>
  </HeadingPairs>
  <TitlesOfParts>
    <vt:vector size="136" baseType="lpstr">
      <vt:lpstr>Google Sans</vt:lpstr>
      <vt:lpstr>STIXMathJax_Main</vt:lpstr>
      <vt:lpstr>STIXMathJax_Main-bold</vt:lpstr>
      <vt:lpstr>STIXMathJax_Normal-bold</vt:lpstr>
      <vt:lpstr>Yu Gothic</vt:lpstr>
      <vt:lpstr>Yu Gothic</vt:lpstr>
      <vt:lpstr>游明朝</vt:lpstr>
      <vt:lpstr>Arial</vt:lpstr>
      <vt:lpstr>Cambria Math</vt:lpstr>
      <vt:lpstr>Consolas</vt:lpstr>
      <vt:lpstr>Georgia</vt:lpstr>
      <vt:lpstr>Lora</vt:lpstr>
      <vt:lpstr>Montserrat</vt:lpstr>
      <vt:lpstr>ohno20240219</vt:lpstr>
      <vt:lpstr>Gaussian講習会 2024</vt:lpstr>
      <vt:lpstr>資料について</vt:lpstr>
      <vt:lpstr>著作権について</vt:lpstr>
      <vt:lpstr>目次</vt:lpstr>
      <vt:lpstr>はじめに</vt:lpstr>
      <vt:lpstr>我々は何がしたいのか？</vt:lpstr>
      <vt:lpstr>Hartree-Fock法は時代遅れでは？</vt:lpstr>
      <vt:lpstr>目標</vt:lpstr>
      <vt:lpstr>教科書の紹介 (1/2)</vt:lpstr>
      <vt:lpstr>教科書の紹介 (2/2)</vt:lpstr>
      <vt:lpstr>計算手法の分類</vt:lpstr>
      <vt:lpstr>インプットファイルの比較</vt:lpstr>
      <vt:lpstr>2. 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演習：最小基底</vt:lpstr>
      <vt:lpstr>GaussView6の使い方</vt:lpstr>
      <vt:lpstr>計算のセットアップ</vt:lpstr>
      <vt:lpstr>結果の見方</vt:lpstr>
      <vt:lpstr>軌道の可視化</vt:lpstr>
      <vt:lpstr>演習：結合次数</vt:lpstr>
      <vt:lpstr>演習：分子モデリング</vt:lpstr>
      <vt:lpstr>結果 1/2</vt:lpstr>
      <vt:lpstr>結果 2/2</vt:lpstr>
      <vt:lpstr>データベースの紹介</vt:lpstr>
      <vt:lpstr>演習：PubChem</vt:lpstr>
      <vt:lpstr>結果</vt:lpstr>
      <vt:lpstr>演習：フロンティア軌道理論</vt:lpstr>
      <vt:lpstr>3. Hartree-Fock法</vt:lpstr>
      <vt:lpstr>ハミルトニアン</vt:lpstr>
      <vt:lpstr>Born-Oppenheimer近似とポテンシャルエネルギー曲線</vt:lpstr>
      <vt:lpstr>Hartree-Fock近似</vt:lpstr>
      <vt:lpstr>変分原理</vt:lpstr>
      <vt:lpstr>STO-nG基底関数</vt:lpstr>
      <vt:lpstr>軌道指数はどこに書いてあるか？</vt:lpstr>
      <vt:lpstr>Pople系</vt:lpstr>
      <vt:lpstr>演習：基底関数</vt:lpstr>
      <vt:lpstr>Danning系</vt:lpstr>
      <vt:lpstr>Hartree-Fock極限と相関エネルギー</vt:lpstr>
      <vt:lpstr>CI法を使ってみる</vt:lpstr>
      <vt:lpstr>4. 相関法</vt:lpstr>
      <vt:lpstr>相関エネルギーの取り込み</vt:lpstr>
      <vt:lpstr>水素原子HにおけるHF極限・電子相関</vt:lpstr>
      <vt:lpstr>水素分子イオンH2+におけるHF極限・電子相関</vt:lpstr>
      <vt:lpstr>水素分子H2における電子相関</vt:lpstr>
      <vt:lpstr>窒素分子N2におけるHF極限・電子相関</vt:lpstr>
      <vt:lpstr>計算手法の比較</vt:lpstr>
      <vt:lpstr>いろいろな手法を使ってみよう</vt:lpstr>
      <vt:lpstr>SCANオプション</vt:lpstr>
      <vt:lpstr>演習：Li₂のPEC</vt:lpstr>
      <vt:lpstr>5. 密度汎関数法</vt:lpstr>
      <vt:lpstr>水素分子H2におけるDFT汎関数の比較</vt:lpstr>
      <vt:lpstr>窒素分子N2におけるDFT汎関数の比較</vt:lpstr>
      <vt:lpstr>DFTによるPEC</vt:lpstr>
      <vt:lpstr>いろいろな補正</vt:lpstr>
      <vt:lpstr>6. 構造最適化</vt:lpstr>
      <vt:lpstr>ポテンシャルエネルギー曲線と構造最適化</vt:lpstr>
      <vt:lpstr>H2のエネルギー</vt:lpstr>
      <vt:lpstr>H2の平衡結合長</vt:lpstr>
      <vt:lpstr>収束判定オプション</vt:lpstr>
      <vt:lpstr>電子相関を取り込んだ場合</vt:lpstr>
      <vt:lpstr>平衡結合長と期待値のズレ</vt:lpstr>
      <vt:lpstr>H2Oの結合長</vt:lpstr>
      <vt:lpstr>H2Oの結合角</vt:lpstr>
      <vt:lpstr>10電子系の結合長（CH4, NH3）</vt:lpstr>
      <vt:lpstr>10電子系の結合長（H2O, FH）</vt:lpstr>
      <vt:lpstr>演習：二原子分子</vt:lpstr>
      <vt:lpstr>NMRの計算例 C2H4</vt:lpstr>
      <vt:lpstr>NMRスペクトル</vt:lpstr>
      <vt:lpstr>演習：化学シフト</vt:lpstr>
      <vt:lpstr>演習：溶媒効果</vt:lpstr>
      <vt:lpstr>演習：周期的境界条件</vt:lpstr>
      <vt:lpstr>8. 分子振動</vt:lpstr>
      <vt:lpstr>零点振動エネルギー（ZPE）</vt:lpstr>
      <vt:lpstr>調和振動子近似</vt:lpstr>
      <vt:lpstr>補足：調和振動子</vt:lpstr>
      <vt:lpstr>調和近似の実例</vt:lpstr>
      <vt:lpstr>調和振動子と分子振動の類似点・相違点</vt:lpstr>
      <vt:lpstr>H2＋の電子エネルギーと全エネルギー</vt:lpstr>
      <vt:lpstr>演習：He2は存在するか？</vt:lpstr>
      <vt:lpstr>H2Oの基準振動モード</vt:lpstr>
      <vt:lpstr>演習：IRスペクトル</vt:lpstr>
      <vt:lpstr>演習：非調和振動解析</vt:lpstr>
      <vt:lpstr>同位体効果</vt:lpstr>
      <vt:lpstr>演習：重水</vt:lpstr>
      <vt:lpstr>演習：ラマンスペクトル</vt:lpstr>
      <vt:lpstr>8. 電子励起</vt:lpstr>
      <vt:lpstr>一重項と三重項</vt:lpstr>
      <vt:lpstr>演習：酸素</vt:lpstr>
      <vt:lpstr>吸光・蛍光の計算方法</vt:lpstr>
      <vt:lpstr>UV-Visスペクトル</vt:lpstr>
      <vt:lpstr>演習：炎色反応</vt:lpstr>
      <vt:lpstr>CIS</vt:lpstr>
      <vt:lpstr>課題</vt:lpstr>
      <vt:lpstr>水素分子H2(R=1.4a_0)におけるCASSCFの計算例</vt:lpstr>
      <vt:lpstr>10. 化学反応</vt:lpstr>
      <vt:lpstr>化学反応と反応障壁</vt:lpstr>
      <vt:lpstr>IRC計算</vt:lpstr>
      <vt:lpstr>演習：SN2反応</vt:lpstr>
      <vt:lpstr>10. おわりに</vt:lpstr>
      <vt:lpstr>よくあるエラーの原因</vt:lpstr>
      <vt:lpstr>こんな計算はダメだ</vt:lpstr>
      <vt:lpstr>伝えきれなったこと</vt:lpstr>
      <vt:lpstr>最終課題</vt:lpstr>
      <vt:lpstr>付録：基底関数</vt:lpstr>
      <vt:lpstr>変分原理は何を保証するか？</vt:lpstr>
      <vt:lpstr>STO-1G基底関数の導出</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lpstr>手続き12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2122</cp:revision>
  <dcterms:created xsi:type="dcterms:W3CDTF">2020-10-20T15:30:40Z</dcterms:created>
  <dcterms:modified xsi:type="dcterms:W3CDTF">2024-02-20T06:22:15Z</dcterms:modified>
</cp:coreProperties>
</file>